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67" r:id="rId13"/>
    <p:sldId id="268" r:id="rId14"/>
    <p:sldId id="282" r:id="rId15"/>
    <p:sldId id="278" r:id="rId16"/>
    <p:sldId id="279" r:id="rId17"/>
    <p:sldId id="269" r:id="rId18"/>
    <p:sldId id="273" r:id="rId19"/>
    <p:sldId id="274" r:id="rId20"/>
    <p:sldId id="272" r:id="rId21"/>
    <p:sldId id="270" r:id="rId22"/>
    <p:sldId id="276" r:id="rId23"/>
    <p:sldId id="281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911" autoAdjust="0"/>
  </p:normalViewPr>
  <p:slideViewPr>
    <p:cSldViewPr snapToGrid="0">
      <p:cViewPr varScale="1">
        <p:scale>
          <a:sx n="33" d="100"/>
          <a:sy n="33" d="100"/>
        </p:scale>
        <p:origin x="9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3" name="Shape 1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Shape 1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hape 2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2148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9161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3474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hape 2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Shape 2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2" name="Shape 2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3" name="Shape 24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3" name="Shape 2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0" name="Shape 2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0" name="Shape 2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5372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ytuł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i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Autor i data</a:t>
            </a:r>
          </a:p>
        </p:txBody>
      </p:sp>
      <p:sp>
        <p:nvSpPr>
          <p:cNvPr id="12" name="Tytuł prezentacji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Tytuł prezentacji</a:t>
            </a:r>
          </a:p>
        </p:txBody>
      </p:sp>
      <p:sp>
        <p:nvSpPr>
          <p:cNvPr id="13" name="Treść - poziom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Podtytuł prezentacji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bliżenie górnej części balonu na ogrzane powietrze widzianej z góry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ytuł prezentacji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Tytuł prezentacji</a:t>
            </a:r>
          </a:p>
        </p:txBody>
      </p:sp>
      <p:sp>
        <p:nvSpPr>
          <p:cNvPr id="23" name="Autor i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i data</a:t>
            </a:r>
          </a:p>
        </p:txBody>
      </p:sp>
      <p:sp>
        <p:nvSpPr>
          <p:cNvPr id="24" name="Treść - poziom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Podtytuł prezentacji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djęcie (zamienn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bliżenie balonu na ogrzane powietrze widzianego z dołu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Tytuł slajdu</a:t>
            </a:r>
          </a:p>
        </p:txBody>
      </p:sp>
      <p:sp>
        <p:nvSpPr>
          <p:cNvPr id="34" name="Treść - poziom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Podtytuł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ytuł slajdu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43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44" name="Treść - poziom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reść - poziom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61" name="Treść - poziom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alony na ogrzane powietrze, widziane z dołu na tle bezchmurnego nieba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6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kcja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ytuł sekcji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Tytuł sekcji</a:t>
            </a:r>
          </a:p>
        </p:txBody>
      </p:sp>
      <p:sp>
        <p:nvSpPr>
          <p:cNvPr id="72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80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8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ytuł program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Tytuł programu</a:t>
            </a:r>
          </a:p>
        </p:txBody>
      </p:sp>
      <p:sp>
        <p:nvSpPr>
          <p:cNvPr id="89" name="Podtytuł program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programu</a:t>
            </a:r>
          </a:p>
        </p:txBody>
      </p:sp>
      <p:sp>
        <p:nvSpPr>
          <p:cNvPr id="90" name="Treść - poziom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Tematy programu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świad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reść - poziom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Oświadczenie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ażny f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reść - poziom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rmacje dotyczące fakt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Informacje dotyczące faktu</a:t>
            </a:r>
          </a:p>
        </p:txBody>
      </p:sp>
      <p:sp>
        <p:nvSpPr>
          <p:cNvPr id="10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Uznanie autorstw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Uznanie autorstwa</a:t>
            </a:r>
          </a:p>
        </p:txBody>
      </p:sp>
      <p:sp>
        <p:nvSpPr>
          <p:cNvPr id="116" name="Treść - poziom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„Cytat godny uwagi”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alony na ogrzane powietrze, widziane z dołu na tle bezchmurnego nieba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Zbliżenie górnej części balonu na ogrzane powietrze widzianej z góry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alony na ogrzane powietrze, widziane z dołu na tle bezchmurnego nieba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alony na ogrzane powietrze, widziane z dołu na tle bezchmurnego nieba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ajd tytułow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kst tytułowy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2"/>
          </a:xfrm>
          <a:prstGeom prst="rect">
            <a:avLst/>
          </a:prstGeom>
        </p:spPr>
        <p:txBody>
          <a:bodyPr lIns="91438" tIns="91438" rIns="91438" bIns="91438" anchor="b"/>
          <a:lstStyle>
            <a:lvl1pPr algn="ctr" defTabSz="1828754">
              <a:lnSpc>
                <a:spcPct val="90000"/>
              </a:lnSpc>
              <a:defRPr sz="120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Tekst tytułowy</a:t>
            </a:r>
          </a:p>
        </p:txBody>
      </p:sp>
      <p:sp>
        <p:nvSpPr>
          <p:cNvPr id="150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8" tIns="91438" rIns="91438" bIns="91438"/>
          <a:lstStyle>
            <a:lvl1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51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22192340" y="12808589"/>
            <a:ext cx="515262" cy="538479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Tytuł slajdu</a:t>
            </a:r>
          </a:p>
        </p:txBody>
      </p:sp>
      <p:sp>
        <p:nvSpPr>
          <p:cNvPr id="3" name="Treść - poziom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panel.volleystation.com/" TargetMode="Externa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jpeg"/><Relationship Id="rId5" Type="http://schemas.openxmlformats.org/officeDocument/2006/relationships/image" Target="../media/image31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283" y="2539357"/>
            <a:ext cx="3283143" cy="2088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A53AEDC-B790-57C4-EB4A-1992C8EB3AF2}"/>
              </a:ext>
            </a:extLst>
          </p:cNvPr>
          <p:cNvSpPr txBox="1"/>
          <p:nvPr/>
        </p:nvSpPr>
        <p:spPr>
          <a:xfrm>
            <a:off x="1328058" y="5352482"/>
            <a:ext cx="21488400" cy="2410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5000" b="1" i="0" u="none" strike="noStrike" cap="none" spc="0" normalizeH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VS Referee dla PZPS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5DC2F7D-F420-4945-2B8A-2A07C9C7D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19" y="0"/>
            <a:ext cx="5156200" cy="1024794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CF85764-F877-2CB0-4521-29B4279E06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569" y="0"/>
            <a:ext cx="4940300" cy="1024794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577FFBA-E0C6-8328-4DCA-6E2D8E57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9619" y="0"/>
            <a:ext cx="5156200" cy="10264061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DE691913-BA0C-5133-3099-730CC679D65B}"/>
              </a:ext>
            </a:extLst>
          </p:cNvPr>
          <p:cNvSpPr txBox="1"/>
          <p:nvPr/>
        </p:nvSpPr>
        <p:spPr>
          <a:xfrm>
            <a:off x="0" y="10858083"/>
            <a:ext cx="24384000" cy="2441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Przed meczem dokonaj synchronizacji (kliknij ikonę telefonu z kółkiem odświeżania w górnej prawej części ekranu) – otwiera się zakładka Logowanie do synchronizacji- wpisz swój login i hasło.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UWAGA: </a:t>
            </a:r>
            <a:r>
              <a:rPr kumimoji="0" lang="pl-PL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należy każdorazowo przed meczem zsynchronizować program - składy oraz dane do meczu są uzupełniane zgodnie z otrzymanymi informacjami przekazywanymi przez kluby do PZPS (mogą się zmieniać).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6784956-4A0F-36AA-D3A1-031849F10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526" y="6334308"/>
            <a:ext cx="12700020" cy="6645798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0F763BC-DB76-9913-E5A3-CFCDFABB4BB7}"/>
              </a:ext>
            </a:extLst>
          </p:cNvPr>
          <p:cNvSpPr txBox="1"/>
          <p:nvPr/>
        </p:nvSpPr>
        <p:spPr>
          <a:xfrm>
            <a:off x="630286" y="228856"/>
            <a:ext cx="21488400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0000" b="1" i="0" u="none" strike="noStrike" cap="none" spc="0" normalizeH="0" dirty="0" err="1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https</a:t>
            </a:r>
            <a:r>
              <a:rPr kumimoji="0" lang="pl-PL" sz="100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://</a:t>
            </a:r>
            <a:r>
              <a:rPr kumimoji="0" lang="pl-PL" sz="10000" b="1" i="0" u="none" strike="noStrike" cap="none" spc="0" normalizeH="0" dirty="0" err="1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panel.volleystation.com</a:t>
            </a:r>
            <a:r>
              <a:rPr kumimoji="0" lang="pl-PL" sz="100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/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40CE69C-E852-6251-96E4-FD5AC1640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86" y="2305050"/>
            <a:ext cx="9805341" cy="455295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338EBCF9-5976-735F-0DC1-A1B26EBA38EF}"/>
              </a:ext>
            </a:extLst>
          </p:cNvPr>
          <p:cNvSpPr txBox="1"/>
          <p:nvPr/>
        </p:nvSpPr>
        <p:spPr>
          <a:xfrm>
            <a:off x="758960" y="6919705"/>
            <a:ext cx="9074152" cy="6905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40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Wydrukuj kod QR ze strony </a:t>
            </a:r>
            <a:r>
              <a:rPr lang="pl-PL" sz="4000" b="1" u="sng" kern="1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https://panel.volleystation.com/</a:t>
            </a:r>
            <a:r>
              <a:rPr lang="pl-PL" sz="4000" b="1" u="sng" kern="150" dirty="0">
                <a:solidFill>
                  <a:srgbClr val="FF0000"/>
                </a:solidFill>
                <a:effectLst/>
                <a:uFill>
                  <a:solidFill>
                    <a:srgbClr val="00008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40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(wybierz Sezon, Ligę i właściwy mecz oraz kliknij w „Szczegóły”).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endParaRPr lang="pl-PL" sz="40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958850" indent="-6350">
              <a:lnSpc>
                <a:spcPct val="101000"/>
              </a:lnSpc>
              <a:spcAft>
                <a:spcPts val="1490"/>
              </a:spcAft>
            </a:pPr>
            <a:r>
              <a:rPr lang="pl-PL" sz="40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Logowanie na stronie </a:t>
            </a:r>
            <a:r>
              <a:rPr lang="pl-PL" sz="4000" b="1" u="sng" kern="1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https://panel.volleystation.com</a:t>
            </a:r>
            <a:r>
              <a:rPr lang="pl-PL" sz="4000" b="1" u="sng" kern="15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l-PL" sz="40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ten sam login i hasło co do logowania do aplikacji.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8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0F0C244-22BF-B1C5-343C-D372E29F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1098550"/>
            <a:ext cx="5283200" cy="1048385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0BD7609-076F-9458-AE9C-D38281628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399" y="1098550"/>
            <a:ext cx="5283199" cy="1053337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C932785-99F5-4BED-F343-BC867BC6AE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397" y="6717785"/>
            <a:ext cx="10697486" cy="564479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2C41239-1B01-CBEE-132B-AA53B540DE6D}"/>
              </a:ext>
            </a:extLst>
          </p:cNvPr>
          <p:cNvSpPr txBox="1"/>
          <p:nvPr/>
        </p:nvSpPr>
        <p:spPr>
          <a:xfrm>
            <a:off x="13814598" y="-10296"/>
            <a:ext cx="9615948" cy="65012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42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Wybierz z rozwijanego menu w górnej części („Sezon:”) rodzaj rozgrywek. Kliknij niebieskie kółko z plusem w prawej dolnej części ekranu. Otworzy się zakładka Dodaj nowy... i kliknij „Skanuj kod QR”.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42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Sprawdź zgodność danych z kodu QR z danymi dotyczącymi meczu na stronie  obsad PZPS.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A4A14E8-AB10-9C07-EB12-6431F3BE0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084" y="1056253"/>
            <a:ext cx="5280178" cy="88773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4A96628-6DB7-7984-120E-99E9BFCA1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50" y="3705748"/>
            <a:ext cx="5762142" cy="88773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59EA77C-AA8B-7D5E-F39F-5AE8B0B3C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5980" y="8150748"/>
            <a:ext cx="5860893" cy="44323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7E49364-3065-73B2-72E4-FA1E4D141C8D}"/>
              </a:ext>
            </a:extLst>
          </p:cNvPr>
          <p:cNvSpPr txBox="1"/>
          <p:nvPr/>
        </p:nvSpPr>
        <p:spPr>
          <a:xfrm>
            <a:off x="7917113" y="497126"/>
            <a:ext cx="14364929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66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Wprowadzanie danych meczowych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2C14A88-87FA-36C0-B34C-9739D85D07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00" y="537098"/>
            <a:ext cx="4064000" cy="68326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1B35AF5-2342-E1CE-8DE4-A5DFE4C29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462" y="3777529"/>
            <a:ext cx="5608651" cy="86233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E71C9A8-4F42-3B4D-6F46-205D359DF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27" y="7930959"/>
            <a:ext cx="4333432" cy="465843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543F698-F3B0-6E35-E15D-07A3AA7B46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907" y="537098"/>
            <a:ext cx="4826000" cy="9787731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8D7A5B4-F1E9-032A-AA6E-FEAA6CE68597}"/>
              </a:ext>
            </a:extLst>
          </p:cNvPr>
          <p:cNvSpPr txBox="1"/>
          <p:nvPr/>
        </p:nvSpPr>
        <p:spPr>
          <a:xfrm>
            <a:off x="16611448" y="395467"/>
            <a:ext cx="7433187" cy="133308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indent="-6350">
              <a:lnSpc>
                <a:spcPct val="105000"/>
              </a:lnSpc>
              <a:spcAft>
                <a:spcPts val="240"/>
              </a:spcAft>
            </a:pPr>
            <a:r>
              <a:rPr lang="pl-PL" sz="40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Wprowadzanie danych meczowych</a:t>
            </a:r>
            <a:b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pl-PL" sz="36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Data i Godzina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Rodzaj i Kategoria </a:t>
            </a:r>
          </a:p>
          <a:p>
            <a:pPr marL="6350" marR="4445" indent="-6350">
              <a:lnSpc>
                <a:spcPct val="110000"/>
              </a:lnSpc>
              <a:spcAft>
                <a:spcPts val="1415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Nazwa zawodów: np. I LIGA KOBIET, II LIGA KOBIET GRUPA IV</a:t>
            </a:r>
            <a:b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Faza: FZ, PO, ½ FIN</a:t>
            </a:r>
            <a:b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Kraj: POLSKA</a:t>
            </a:r>
            <a:b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Miasto: miasto w jakim rozgrywany jest mecz i adres hali </a:t>
            </a:r>
            <a:b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Hala: Nazwa </a:t>
            </a:r>
            <a:b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Widzów- liczbę widzów dopisujemy po meczu</a:t>
            </a:r>
            <a:b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Nr meczu – z systemu obsad</a:t>
            </a:r>
          </a:p>
          <a:p>
            <a:pPr marL="6350" marR="761365" indent="-6350">
              <a:lnSpc>
                <a:spcPct val="110000"/>
              </a:lnSpc>
              <a:spcAft>
                <a:spcPts val="1405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Klucz- sprawdź, czy w tym polu znajduje się klucz do transmisji live. </a:t>
            </a:r>
            <a:r>
              <a:rPr lang="pl-PL" sz="3600" b="1" kern="1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Nie edytuj go! </a:t>
            </a: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 uzupełnieniu danych meczu kliknij „Zapisz”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DD8A36E-F7C8-B7B7-0A83-00205F1BD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36" y="419320"/>
            <a:ext cx="10275528" cy="1217007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7E1FD5B-A1BC-4C23-A8FE-93B0D669C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8" y="899729"/>
            <a:ext cx="6072123" cy="1191654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9268027-DF96-0B11-D67C-AF3121FAEA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061" y="534439"/>
            <a:ext cx="6350000" cy="855265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65244FDA-F5D6-C87A-3F10-F9DC993937D7}"/>
              </a:ext>
            </a:extLst>
          </p:cNvPr>
          <p:cNvSpPr txBox="1"/>
          <p:nvPr/>
        </p:nvSpPr>
        <p:spPr>
          <a:xfrm>
            <a:off x="7639665" y="9590625"/>
            <a:ext cx="15176793" cy="39385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4445" lvl="0" fontAlgn="base">
              <a:lnSpc>
                <a:spcPct val="110000"/>
              </a:lnSpc>
              <a:spcAft>
                <a:spcPts val="1415"/>
              </a:spcAft>
              <a:buClr>
                <a:srgbClr val="000000"/>
              </a:buClr>
              <a:buSzPts val="1200"/>
            </a:pPr>
            <a:r>
              <a:rPr lang="pl-PL" sz="5400" b="1" u="none" strike="noStrike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Sędziowie – imię i nazwisko, klasa sędziowska. </a:t>
            </a:r>
            <a:br>
              <a:rPr lang="pl-PL" sz="5400" b="1" u="none" strike="noStrike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5400" b="1" u="none" strike="noStrike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przypadk</a:t>
            </a:r>
            <a:r>
              <a:rPr lang="pl-PL" sz="5400" b="1" kern="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sędziów liniowych wpisujemy pierwszą literę imienia oraz nazwisko.</a:t>
            </a:r>
            <a:r>
              <a:rPr lang="pl-PL" sz="5400" b="1" u="none" strike="noStrike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sz="5400" b="1" u="none" strike="noStrike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5400" b="1" u="none" strike="noStrike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 uzupełnieniu klikamy „Zapisz”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0752884-A33D-E0DF-8F16-FF82018AE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89" y="354780"/>
            <a:ext cx="4215141" cy="6858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A31223C-603C-91E1-0401-173BC2C7E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36" y="354780"/>
            <a:ext cx="4215141" cy="828538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C618549-7D64-6047-4BA4-EDD0496BAD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4497" y="3783780"/>
            <a:ext cx="4981200" cy="972890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2380E45-CD00-86F0-350B-F5EBED1C5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4497" y="354780"/>
            <a:ext cx="4981199" cy="31877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EF578B6-4523-464C-672C-D82A98C0E2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5478" y="3783780"/>
            <a:ext cx="4981199" cy="968220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281BAFB-3707-905D-55C1-C8B216EE0E39}"/>
              </a:ext>
            </a:extLst>
          </p:cNvPr>
          <p:cNvSpPr txBox="1"/>
          <p:nvPr/>
        </p:nvSpPr>
        <p:spPr>
          <a:xfrm>
            <a:off x="1120877" y="8775132"/>
            <a:ext cx="10768627" cy="45715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3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l-PL" sz="3600" b="1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dytujemy sztab drużyny w celu dodania/usunięcia członków sztabu</a:t>
            </a:r>
            <a:r>
              <a:rPr lang="pl-PL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l-PL" sz="1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6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Klikamy „USTAW SKŁAD” i wybieramy składy z dostępnej listy zawodników „Wybrani do składu” (na podstawie druku F02 po weryfikacji przez S1).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6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Obcokrajowcy są oznaczeni literą „F” przy numerze.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l-PL" sz="1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80BBDE9-8860-618C-1F7A-B9C7653B8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95" y="1667271"/>
            <a:ext cx="5207000" cy="1038145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DFD6C75-43C1-5E03-D742-C7468BA5FE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411" y="1667271"/>
            <a:ext cx="5207000" cy="1026755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E440FCD-DDED-AF4B-6BB5-051601B52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8727" y="1667272"/>
            <a:ext cx="5157877" cy="103814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80BBDE9-8860-618C-1F7A-B9C7653B8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092" y="448327"/>
            <a:ext cx="5207000" cy="1038145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E1CE8ED-63CF-1B13-1480-6B05812EF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521" y="448327"/>
            <a:ext cx="5207000" cy="1036518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0250EAC-F8CC-0A75-3B57-E8683B229B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950" y="448327"/>
            <a:ext cx="5182554" cy="1034891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E0ABD29-3DFE-A5EA-DEA5-26974B3B7D69}"/>
              </a:ext>
            </a:extLst>
          </p:cNvPr>
          <p:cNvSpPr txBox="1"/>
          <p:nvPr/>
        </p:nvSpPr>
        <p:spPr>
          <a:xfrm>
            <a:off x="1061884" y="11221543"/>
            <a:ext cx="20736232" cy="2269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2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Wybierz drużynę, która wygrała losowanie (Rzut monetą), drużynę zagrywającą i ew. dokonaj zmiany stron (strzałki), kliknij „Potwierdź”.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2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Drużynom możesz przypisać kolor strojów (kolorowe kropki przy „Skład”).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200" b="1" kern="15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Zbierz podpisy kapitanów oraz trenerów zespołów. </a:t>
            </a:r>
            <a:endParaRPr lang="pl-PL" sz="3200" b="1" kern="150" dirty="0">
              <a:solidFill>
                <a:schemeClr val="bg2">
                  <a:lumMod val="1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6819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CA56262-0B7B-8E9F-5A9B-02960FB3E7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80" y="348594"/>
            <a:ext cx="5559697" cy="10963027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2BC803C-20D5-C591-2C64-C178934ECE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09" y="348594"/>
            <a:ext cx="5828346" cy="1154741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7467760-DF19-D6DE-F8AE-B7BAF75C2F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87" y="366808"/>
            <a:ext cx="5828346" cy="11313915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141303F6-A243-9446-6F12-B38279F30C07}"/>
              </a:ext>
            </a:extLst>
          </p:cNvPr>
          <p:cNvSpPr txBox="1"/>
          <p:nvPr/>
        </p:nvSpPr>
        <p:spPr>
          <a:xfrm>
            <a:off x="1002890" y="12038723"/>
            <a:ext cx="21090194" cy="11859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56565" indent="-6350">
              <a:lnSpc>
                <a:spcPct val="110000"/>
              </a:lnSpc>
              <a:spcAft>
                <a:spcPts val="20"/>
              </a:spcAft>
            </a:pPr>
            <a:r>
              <a:rPr lang="pl-PL" sz="32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Wprowadź USTAWIENIA ZESPOŁÓW klikając na daną pozycję i nr zawodnika ustawienia początkowego </a:t>
            </a:r>
            <a:br>
              <a:rPr lang="pl-PL" sz="32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32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(nie wprowadzaj Libero, ponieważ nr LIBERO nie może być wpisany w ustawieniu początkowym!).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0A21162-B598-474C-B35D-22FA8ECBD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135" y="649127"/>
            <a:ext cx="5943600" cy="1175718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0058537-ED06-9907-8CBF-4379B179C0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6945" y="649127"/>
            <a:ext cx="5943601" cy="11812907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B58FFC1-A43B-0C94-6DB9-FCBF30BCA9FC}"/>
              </a:ext>
            </a:extLst>
          </p:cNvPr>
          <p:cNvSpPr txBox="1"/>
          <p:nvPr/>
        </p:nvSpPr>
        <p:spPr>
          <a:xfrm>
            <a:off x="973394" y="2078192"/>
            <a:ext cx="8627531" cy="9612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l-PL" sz="54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Wraz z gwizdkiem S1 na zagrywkę kliknij „Rozpocznij wymianę”, po decyzji S1 odnośnie przyznania punktu i zagrywki kliknij ikonę „Dodaj punkt” odpowiedniej drużynie. </a:t>
            </a:r>
          </a:p>
          <a:p>
            <a:r>
              <a:rPr lang="pl-PL" sz="54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Wymianę można przerwać lub powtórzyć (punktacja nie ulegnie zmianie).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A44A093-212F-A481-41E1-9B50395C33F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3458" y="353961"/>
            <a:ext cx="23685910" cy="12978581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5940EFB-8DE0-00B6-7F60-135138B74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3581" y="645855"/>
            <a:ext cx="5943600" cy="1179433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8026D9E-935A-0344-0D93-5B4DBF1DD5E7}"/>
              </a:ext>
            </a:extLst>
          </p:cNvPr>
          <p:cNvSpPr txBox="1"/>
          <p:nvPr/>
        </p:nvSpPr>
        <p:spPr>
          <a:xfrm>
            <a:off x="1445342" y="726045"/>
            <a:ext cx="11680722" cy="116339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44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Kontroluj zastąpienia Libero, aplikacja podpowiada zastąpienie m.in. w sytuacji utraty prawa do zagrywki przez zespół, w którym zagrywkę wykonywał środkowy.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endParaRPr lang="pl-PL" sz="4400" b="1" kern="150" dirty="0">
              <a:solidFill>
                <a:schemeClr val="bg2">
                  <a:lumMod val="1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1425"/>
              </a:spcAft>
            </a:pPr>
            <a:r>
              <a:rPr lang="pl-PL" sz="44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Automatycznie dokonuje zastąpienia w sytuacji rotacji Libero z V do IV strefy (kontroluj, czy prawidłowy zawodnik zastępuje Libero na boisku pod siatką).</a:t>
            </a:r>
          </a:p>
          <a:p>
            <a:pPr marL="6350" marR="4445" indent="-6350">
              <a:lnSpc>
                <a:spcPct val="110000"/>
              </a:lnSpc>
              <a:spcAft>
                <a:spcPts val="1425"/>
              </a:spcAft>
            </a:pPr>
            <a:endParaRPr lang="pl-PL" sz="4400" b="1" kern="150" dirty="0">
              <a:solidFill>
                <a:schemeClr val="bg2">
                  <a:lumMod val="1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4400" b="1" kern="1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UWAGA: </a:t>
            </a:r>
            <a:r>
              <a:rPr lang="pl-PL" sz="4400" b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Zwróć szczególną uwagę na sytuację, w której zmianie zawodnika (zwłaszcza środkowego) towarzyszy zastąpienie Libero – najpierw wykonaj zmianę, dopiero potem zastąpienie.</a:t>
            </a:r>
          </a:p>
        </p:txBody>
      </p:sp>
    </p:spTree>
    <p:extLst>
      <p:ext uri="{BB962C8B-B14F-4D97-AF65-F5344CB8AC3E}">
        <p14:creationId xmlns:p14="http://schemas.microsoft.com/office/powerpoint/2010/main" val="298108685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0A21162-B598-474C-B35D-22FA8ECBD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71" y="380385"/>
            <a:ext cx="5943600" cy="11757184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429C6B84-4E5A-48AD-2E32-F26614EB95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380385"/>
            <a:ext cx="5943600" cy="1185005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D571BC8-0DD4-F8F9-2A46-9880B4B4A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651" y="380385"/>
            <a:ext cx="5943600" cy="1186862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CD832DE-6282-A8B3-BA8F-DFC5A587975B}"/>
              </a:ext>
            </a:extLst>
          </p:cNvPr>
          <p:cNvSpPr txBox="1"/>
          <p:nvPr/>
        </p:nvSpPr>
        <p:spPr>
          <a:xfrm>
            <a:off x="1853678" y="12279756"/>
            <a:ext cx="20320874" cy="13655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445" indent="-6350">
              <a:lnSpc>
                <a:spcPct val="110000"/>
              </a:lnSpc>
              <a:spcAft>
                <a:spcPts val="1405"/>
              </a:spcAft>
            </a:pPr>
            <a:r>
              <a:rPr lang="pl-PL" sz="3200" b="1" u="sng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Przerwa na odpoczynek </a:t>
            </a:r>
            <a:r>
              <a:rPr lang="pl-PL" sz="32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kliknij Czas - Wybierz drużynę - Zatwierdź czas</a:t>
            </a:r>
            <a:br>
              <a:rPr lang="pl-PL" sz="32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32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(aplikacja odlicza czas do końca przerwy na odpoczynek).</a:t>
            </a:r>
          </a:p>
        </p:txBody>
      </p:sp>
    </p:spTree>
    <p:extLst>
      <p:ext uri="{BB962C8B-B14F-4D97-AF65-F5344CB8AC3E}">
        <p14:creationId xmlns:p14="http://schemas.microsoft.com/office/powerpoint/2010/main" val="407647910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0A21162-B598-474C-B35D-22FA8ECBD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97" y="549116"/>
            <a:ext cx="5943600" cy="1175718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4031D98-65A9-EB17-2D8F-492591CA0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9491" y="530886"/>
            <a:ext cx="4434871" cy="80518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AF4394A-1989-F6AC-0A51-631CB7F61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9856" y="979408"/>
            <a:ext cx="4064000" cy="54483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E512B7E-5211-7206-9BB4-A5AB38BA04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744" y="530885"/>
            <a:ext cx="4064000" cy="80518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EF2426D-CDF3-C25E-B62E-605D00AA7D65}"/>
              </a:ext>
            </a:extLst>
          </p:cNvPr>
          <p:cNvSpPr txBox="1"/>
          <p:nvPr/>
        </p:nvSpPr>
        <p:spPr>
          <a:xfrm>
            <a:off x="6977744" y="8582685"/>
            <a:ext cx="15587288" cy="50449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69215" indent="-6350">
              <a:lnSpc>
                <a:spcPct val="110000"/>
              </a:lnSpc>
              <a:spcAft>
                <a:spcPts val="20"/>
              </a:spcAft>
            </a:pPr>
            <a:r>
              <a:rPr lang="pl-PL" sz="30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Sankcje - Wybierz dla kogo (Drużyna/Zawodnik/ Sztab) - wybierz drużynę i typ/rodzaj sankcji: Dla drużyny: wybierz Prośba nieuzasadniona/Opóźnianie gry (Upomnienie/Kara) i Zatwierdź sankcję.</a:t>
            </a:r>
          </a:p>
          <a:p>
            <a:pPr marL="6350" marR="69215" indent="-6350">
              <a:lnSpc>
                <a:spcPct val="110000"/>
              </a:lnSpc>
              <a:spcAft>
                <a:spcPts val="20"/>
              </a:spcAft>
            </a:pPr>
            <a:endParaRPr lang="pl-PL" sz="30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0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Dla zawodnika: wybierz, czy dotyczy zawodnika na boisku, Libero czy zawodnika na ławce wybierz numer zawodnika i typ/rodzaj sankcji (Upomnienie/ Kara/ Wykluczenie/ Dyskwalifikacja) i Zatwierdź sankcja.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endParaRPr lang="pl-PL" sz="30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855"/>
              </a:spcAft>
            </a:pPr>
            <a:r>
              <a:rPr lang="pl-PL" sz="30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Dla Sztabu: wybierz zespół, członka sztabu i typ sankcji i Zatwierdź sankcję.</a:t>
            </a:r>
          </a:p>
        </p:txBody>
      </p:sp>
    </p:spTree>
    <p:extLst>
      <p:ext uri="{BB962C8B-B14F-4D97-AF65-F5344CB8AC3E}">
        <p14:creationId xmlns:p14="http://schemas.microsoft.com/office/powerpoint/2010/main" val="245159253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B0F335D-7529-CFE6-2EFE-2AD91ECA0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571499"/>
            <a:ext cx="4978400" cy="986345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177E5C3-E31E-5291-A266-6CAD52703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01" y="1392128"/>
            <a:ext cx="4978399" cy="1000347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549250FF-1418-4EBC-57DE-F516C5DE38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1" y="3373643"/>
            <a:ext cx="4673600" cy="921575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DD4FC65-FBF2-11BF-E97F-840430837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155" y="565148"/>
            <a:ext cx="5765800" cy="1144150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04A25EA-C107-C3A7-6FC5-8EE7BC87B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0658" y="565149"/>
            <a:ext cx="5765800" cy="1144150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04BBCE2-C7DE-C94C-E77D-CCBDA90776AA}"/>
              </a:ext>
            </a:extLst>
          </p:cNvPr>
          <p:cNvSpPr txBox="1"/>
          <p:nvPr/>
        </p:nvSpPr>
        <p:spPr>
          <a:xfrm>
            <a:off x="943897" y="2005099"/>
            <a:ext cx="8347587" cy="9589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156845" indent="-6350">
              <a:lnSpc>
                <a:spcPct val="110000"/>
              </a:lnSpc>
              <a:spcAft>
                <a:spcPts val="20"/>
              </a:spcAft>
            </a:pPr>
            <a:r>
              <a:rPr lang="pl-PL" sz="4800" b="1" u="sng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Zmiana/zastąpienie zawodników </a:t>
            </a:r>
            <a:r>
              <a:rPr lang="pl-PL" sz="48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kliknij na numer zawodnika na boisku (schodzącego z boiska) i numer zawodnika na ławce/Libero (wchodzącego na boisko).</a:t>
            </a:r>
          </a:p>
          <a:p>
            <a:pPr marL="6350" marR="156845" indent="-6350">
              <a:lnSpc>
                <a:spcPct val="110000"/>
              </a:lnSpc>
              <a:spcAft>
                <a:spcPts val="20"/>
              </a:spcAft>
            </a:pPr>
            <a:endParaRPr lang="pl-PL" sz="48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48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Kontroluj liczbę obcokrajowców na boisku (oznaczeni „F” przy numerze).</a:t>
            </a:r>
          </a:p>
          <a:p>
            <a:pPr marL="6350" marR="4445" indent="-6350">
              <a:lnSpc>
                <a:spcPct val="110000"/>
              </a:lnSpc>
              <a:spcAft>
                <a:spcPts val="1415"/>
              </a:spcAft>
            </a:pPr>
            <a:r>
              <a:rPr lang="pl-PL" sz="48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/LIMITY: I liga -2, II liga -1/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E3259FD-AB32-63FA-28C2-046C8B3B1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019" y="863599"/>
            <a:ext cx="5588000" cy="110363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CE1AC3C-6062-2B03-083D-E374BA170B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2546" y="785018"/>
            <a:ext cx="5588000" cy="11193463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1E9BB35-0F68-184B-8B5C-2B5926762610}"/>
              </a:ext>
            </a:extLst>
          </p:cNvPr>
          <p:cNvSpPr txBox="1"/>
          <p:nvPr/>
        </p:nvSpPr>
        <p:spPr>
          <a:xfrm>
            <a:off x="737419" y="2206405"/>
            <a:ext cx="9586451" cy="8317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44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Kontuzja - wybierz drużynę, numer zawodnika kontuzjowanego (na boisku/ Libero/na ławce), numer zawodnika wchodzącego na boisko za zawodnika kontuzjowanego (zmiana regulaminowa/ narzucona) i kliknij „Zatwierdź kontuzja”.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endParaRPr lang="pl-PL" sz="44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3050"/>
              </a:spcAft>
            </a:pPr>
            <a:r>
              <a:rPr lang="pl-PL" sz="4400" b="1" kern="1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UWAGA - zawodnik oznaczony w ten sposób nie zagra do końca meczu!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4330CD-0E73-B33C-1538-6EF5522B0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10195"/>
            <a:ext cx="5461000" cy="1076840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E79053C-02AB-2687-E4D1-164F1255B3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00" y="1735660"/>
            <a:ext cx="5461000" cy="1085373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3505B29-3541-FB22-FCFE-72DCB9DD78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2377" y="2533252"/>
            <a:ext cx="5461000" cy="1080254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06536BA-0156-51A3-0657-4529A1D71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220" y="698499"/>
            <a:ext cx="5404384" cy="960190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5D4666DD-9F4B-6E22-3B1E-778CE862CF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698499"/>
            <a:ext cx="5268452" cy="960190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A2F27FB-8F71-B949-03E8-BDA8CA6227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953" y="698500"/>
            <a:ext cx="5651060" cy="960190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B896728-03B2-CACE-0EBD-44BEE3890B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3362" y="698500"/>
            <a:ext cx="5070238" cy="9601904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1DB9D2D-ADC1-F62E-28F0-F566B724771A}"/>
              </a:ext>
            </a:extLst>
          </p:cNvPr>
          <p:cNvSpPr txBox="1"/>
          <p:nvPr/>
        </p:nvSpPr>
        <p:spPr>
          <a:xfrm>
            <a:off x="0" y="10917440"/>
            <a:ext cx="23281148" cy="24724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28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Raporty i uwagi - w zakładce Protokół na bieżąco wypełniany jest protokół elektroniczny i protokół kontroli Libero.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28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Wydarzenia - najbardziej istotne wydarzenia z meczu (np. przerwy regulaminowe, sankcje, kontuzje), chronologicznie wszystkie wprowadzone wydarzenia meczowe w każdym secie.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28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Przycisk „Cofnij ostatnią akcję”- pozwala na cofnięcie po kolei zapisanych wcześniej wydarzeń meczowych. Korzystając z tej opcji kontroluj prawidłowy wynik.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DDBBD9BD-4411-2A8E-7FB2-3FAC738A7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8" y="704849"/>
            <a:ext cx="5148942" cy="10185251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15DBE52-8984-B7D2-1A23-3BDCAEF7B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2650041"/>
            <a:ext cx="5148942" cy="1033006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016F4E6-11C8-1DB5-ADD0-E418D40D1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8142" y="704849"/>
            <a:ext cx="5334000" cy="105846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58" y="12589398"/>
            <a:ext cx="1228177" cy="781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0B1DB71-3D2F-8A58-D06D-D24C4121B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516" y="793927"/>
            <a:ext cx="7193936" cy="1144150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E7C7A646-D2C0-6F3E-4108-EFE470B68E84}"/>
              </a:ext>
            </a:extLst>
          </p:cNvPr>
          <p:cNvSpPr txBox="1"/>
          <p:nvPr/>
        </p:nvSpPr>
        <p:spPr>
          <a:xfrm>
            <a:off x="10884310" y="566022"/>
            <a:ext cx="12388645" cy="126167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350" marR="4445" indent="-6350">
              <a:lnSpc>
                <a:spcPct val="110000"/>
              </a:lnSpc>
              <a:spcAft>
                <a:spcPts val="1420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Zbierz podpisy Kapitanów.</a:t>
            </a:r>
          </a:p>
          <a:p>
            <a:pPr marL="6350" marR="4445" indent="-6350">
              <a:lnSpc>
                <a:spcPct val="110000"/>
              </a:lnSpc>
              <a:spcAft>
                <a:spcPts val="1420"/>
              </a:spcAft>
            </a:pPr>
            <a:endParaRPr lang="pl-PL" sz="36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1425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Wejdź w Dodaj informacje i wpisz liczbę widzów, ew. MVP.</a:t>
            </a:r>
          </a:p>
          <a:p>
            <a:pPr marL="6350" marR="4445" indent="-6350">
              <a:lnSpc>
                <a:spcPct val="110000"/>
              </a:lnSpc>
              <a:spcAft>
                <a:spcPts val="1425"/>
              </a:spcAft>
            </a:pPr>
            <a:endParaRPr lang="pl-PL" sz="36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polu UWAGI (zakładka Raporty i uwagi) wpisz Imię i Nazwisko Opieki Medycznej oraz obowiązkowo numer uprawnień oraz (jeśli to konieczne) umieść wszystkie zapisy wynikające z przepisów gry (protest, zmiana narzucona, wyznaczenie nowego Libero, sankcje wykluczenia/dyskwalifikacji niewynikające z gradacji kar, anulowanie punktów itd.).</a:t>
            </a:r>
          </a:p>
          <a:p>
            <a:pPr marL="6350" marR="4445" indent="-6350">
              <a:lnSpc>
                <a:spcPct val="110000"/>
              </a:lnSpc>
              <a:spcAft>
                <a:spcPts val="20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6350" marR="4445" indent="-6350">
              <a:lnSpc>
                <a:spcPct val="110000"/>
              </a:lnSpc>
              <a:spcAft>
                <a:spcPts val="1415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Zbierz podpisy sędziów.</a:t>
            </a:r>
          </a:p>
          <a:p>
            <a:pPr marL="6350" marR="4445" indent="-6350">
              <a:lnSpc>
                <a:spcPct val="110000"/>
              </a:lnSpc>
              <a:spcAft>
                <a:spcPts val="1415"/>
              </a:spcAft>
            </a:pPr>
            <a:endParaRPr lang="pl-PL" sz="36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795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Kliknij „Zakończ mecz” i potwierdź zakończenie.</a:t>
            </a:r>
          </a:p>
          <a:p>
            <a:pPr marL="6350" marR="4445" indent="-6350">
              <a:lnSpc>
                <a:spcPct val="110000"/>
              </a:lnSpc>
              <a:spcAft>
                <a:spcPts val="2795"/>
              </a:spcAft>
            </a:pPr>
            <a:endParaRPr lang="pl-PL" sz="3600" b="1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4445" indent="-6350">
              <a:lnSpc>
                <a:spcPct val="110000"/>
              </a:lnSpc>
              <a:spcAft>
                <a:spcPts val="2795"/>
              </a:spcAft>
            </a:pP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Wyślij protokół do panelu oraz do </a:t>
            </a:r>
            <a:r>
              <a:rPr lang="pl-PL" sz="3600" b="1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pzps</a:t>
            </a:r>
            <a:r>
              <a:rPr lang="pl-PL" sz="3600" b="1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2688519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5E5E5E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917</Words>
  <Application>Microsoft Office PowerPoint</Application>
  <PresentationFormat>Niestandardowy</PresentationFormat>
  <Paragraphs>58</Paragraphs>
  <Slides>23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Helvetica Neue</vt:lpstr>
      <vt:lpstr>Helvetica Neue Medium</vt:lpstr>
      <vt:lpstr>Times New Roman</vt:lpstr>
      <vt:lpstr>30_BasicColor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Msoffice7338</cp:lastModifiedBy>
  <cp:revision>32</cp:revision>
  <dcterms:modified xsi:type="dcterms:W3CDTF">2024-09-20T05:52:44Z</dcterms:modified>
</cp:coreProperties>
</file>