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8"/>
  </p:notesMasterIdLst>
  <p:sldIdLst>
    <p:sldId id="257" r:id="rId2"/>
    <p:sldId id="258" r:id="rId3"/>
    <p:sldId id="260" r:id="rId4"/>
    <p:sldId id="378" r:id="rId5"/>
    <p:sldId id="381" r:id="rId6"/>
    <p:sldId id="261" r:id="rId7"/>
    <p:sldId id="382" r:id="rId8"/>
    <p:sldId id="262" r:id="rId9"/>
    <p:sldId id="263" r:id="rId10"/>
    <p:sldId id="375" r:id="rId11"/>
    <p:sldId id="264" r:id="rId12"/>
    <p:sldId id="376" r:id="rId13"/>
    <p:sldId id="265" r:id="rId14"/>
    <p:sldId id="379" r:id="rId15"/>
    <p:sldId id="266" r:id="rId16"/>
    <p:sldId id="377" r:id="rId17"/>
    <p:sldId id="267" r:id="rId18"/>
    <p:sldId id="380" r:id="rId19"/>
    <p:sldId id="268" r:id="rId20"/>
    <p:sldId id="294" r:id="rId21"/>
    <p:sldId id="343" r:id="rId22"/>
    <p:sldId id="341" r:id="rId23"/>
    <p:sldId id="340" r:id="rId24"/>
    <p:sldId id="338" r:id="rId25"/>
    <p:sldId id="337" r:id="rId26"/>
    <p:sldId id="336" r:id="rId27"/>
    <p:sldId id="335" r:id="rId28"/>
    <p:sldId id="333" r:id="rId29"/>
    <p:sldId id="331" r:id="rId30"/>
    <p:sldId id="329" r:id="rId31"/>
    <p:sldId id="328" r:id="rId32"/>
    <p:sldId id="327" r:id="rId33"/>
    <p:sldId id="324" r:id="rId34"/>
    <p:sldId id="322" r:id="rId35"/>
    <p:sldId id="319" r:id="rId36"/>
    <p:sldId id="316" r:id="rId37"/>
    <p:sldId id="315" r:id="rId38"/>
    <p:sldId id="314" r:id="rId39"/>
    <p:sldId id="313" r:id="rId40"/>
    <p:sldId id="312" r:id="rId41"/>
    <p:sldId id="311" r:id="rId42"/>
    <p:sldId id="310" r:id="rId43"/>
    <p:sldId id="309" r:id="rId44"/>
    <p:sldId id="308" r:id="rId45"/>
    <p:sldId id="307" r:id="rId46"/>
    <p:sldId id="306" r:id="rId47"/>
    <p:sldId id="305" r:id="rId48"/>
    <p:sldId id="304" r:id="rId49"/>
    <p:sldId id="302" r:id="rId50"/>
    <p:sldId id="301" r:id="rId51"/>
    <p:sldId id="300" r:id="rId52"/>
    <p:sldId id="293" r:id="rId53"/>
    <p:sldId id="295" r:id="rId54"/>
    <p:sldId id="345" r:id="rId55"/>
    <p:sldId id="292" r:id="rId56"/>
    <p:sldId id="290" r:id="rId57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  <a:tblStyle styleId="{5940675A-B579-460E-94D1-54222C63F5DA}" styleName="Bez stylu, siatka tabeli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1911" autoAdjust="0"/>
  </p:normalViewPr>
  <p:slideViewPr>
    <p:cSldViewPr snapToGrid="0">
      <p:cViewPr varScale="1">
        <p:scale>
          <a:sx n="33" d="100"/>
          <a:sy n="33" d="100"/>
        </p:scale>
        <p:origin x="91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8" name="Shape 15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632226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ytuł">
    <p:bg>
      <p:bgPr>
        <a:solidFill>
          <a:srgbClr val="0034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r i dat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0" y="118471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>
                <a:solidFill>
                  <a:srgbClr val="FFFFFF"/>
                </a:solidFill>
              </a:defRPr>
            </a:lvl1pPr>
          </a:lstStyle>
          <a:p>
            <a:r>
              <a:t>Autor i data</a:t>
            </a:r>
          </a:p>
        </p:txBody>
      </p:sp>
      <p:sp>
        <p:nvSpPr>
          <p:cNvPr id="12" name="Tytuł prezentacji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z="11600" spc="-232">
                <a:solidFill>
                  <a:srgbClr val="FFFFFF"/>
                </a:solidFill>
              </a:defRPr>
            </a:lvl1pPr>
          </a:lstStyle>
          <a:p>
            <a:r>
              <a:t>Tytuł prezentacji</a:t>
            </a:r>
          </a:p>
        </p:txBody>
      </p:sp>
      <p:sp>
        <p:nvSpPr>
          <p:cNvPr id="13" name="Treść - poziom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2" y="72104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chemeClr val="accent1"/>
                </a:solidFill>
              </a:defRPr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chemeClr val="accent1"/>
                </a:solidFill>
              </a:defRPr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chemeClr val="accent1"/>
                </a:solidFill>
              </a:defRPr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chemeClr val="accent1"/>
                </a:solidFill>
              </a:defRPr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chemeClr val="accent1"/>
                </a:solidFill>
              </a:defRPr>
            </a:lvl5pPr>
          </a:lstStyle>
          <a:p>
            <a:r>
              <a:t>Podtytuł prezentacji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ytuł i zdję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bliżenie górnej części balonu na ogrzane powietrze widzianej z góry"/>
          <p:cNvSpPr>
            <a:spLocks noGrp="1"/>
          </p:cNvSpPr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Tytuł prezentacji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11600" spc="-232">
                <a:solidFill>
                  <a:srgbClr val="FFFFFF"/>
                </a:solidFill>
              </a:defRPr>
            </a:lvl1pPr>
          </a:lstStyle>
          <a:p>
            <a:r>
              <a:t>Tytuł prezentacji</a:t>
            </a:r>
          </a:p>
        </p:txBody>
      </p:sp>
      <p:sp>
        <p:nvSpPr>
          <p:cNvPr id="23" name="Autor i data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Autor i data</a:t>
            </a:r>
          </a:p>
        </p:txBody>
      </p:sp>
      <p:sp>
        <p:nvSpPr>
          <p:cNvPr id="24" name="Treść - poziom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FFFFFF"/>
                </a:solidFill>
              </a:defRPr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FFFFFF"/>
                </a:solidFill>
              </a:defRPr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FFFFFF"/>
                </a:solidFill>
              </a:defRPr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FFFFFF"/>
                </a:solidFill>
              </a:defRPr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FFFFFF"/>
                </a:solidFill>
              </a:defRPr>
            </a:lvl5pPr>
          </a:lstStyle>
          <a:p>
            <a:r>
              <a:t>Podtytuł prezentacji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ytuł i zdjęcie (zamienn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Zbliżenie balonu na ogrzane powietrze widzianego z dołu"/>
          <p:cNvSpPr>
            <a:spLocks noGrp="1"/>
          </p:cNvSpPr>
          <p:nvPr>
            <p:ph type="pic" idx="21"/>
          </p:nvPr>
        </p:nvSpPr>
        <p:spPr>
          <a:xfrm>
            <a:off x="9226574" y="1270000"/>
            <a:ext cx="16840152" cy="1118443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Tytuł slajdu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Tytuł slajdu</a:t>
            </a:r>
          </a:p>
        </p:txBody>
      </p:sp>
      <p:sp>
        <p:nvSpPr>
          <p:cNvPr id="34" name="Treść - poziom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Podtytuł slajdu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Numer slajdu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ytuł i punkt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ytuł slajdu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Tytuł slajdu</a:t>
            </a:r>
          </a:p>
        </p:txBody>
      </p:sp>
      <p:sp>
        <p:nvSpPr>
          <p:cNvPr id="43" name="Podtytuł slajdu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5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Podtytuł slajdu</a:t>
            </a:r>
          </a:p>
        </p:txBody>
      </p:sp>
      <p:sp>
        <p:nvSpPr>
          <p:cNvPr id="44" name="Treść - poziom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Tekst punktora na slajdzie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nkt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reść - poziom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r>
              <a:t>Tekst punktora na slajdzie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ytuł i punktory ze zdjęc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odtytuł slajdu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7900"/>
            <a:ext cx="9779000" cy="9347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Podtytuł slajdu</a:t>
            </a:r>
          </a:p>
        </p:txBody>
      </p:sp>
      <p:sp>
        <p:nvSpPr>
          <p:cNvPr id="61" name="Treść - poziom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Tekst punktora na slajdzie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Balony na ogrzane powietrze, widziane z dołu na tle bezchmurnego nieba"/>
          <p:cNvSpPr>
            <a:spLocks noGrp="1"/>
          </p:cNvSpPr>
          <p:nvPr>
            <p:ph type="pic" idx="22"/>
          </p:nvPr>
        </p:nvSpPr>
        <p:spPr>
          <a:xfrm>
            <a:off x="8432800" y="1263848"/>
            <a:ext cx="16850011" cy="1118820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Tytuł slajdu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Tytuł slajdu</a:t>
            </a:r>
          </a:p>
        </p:txBody>
      </p:sp>
      <p:sp>
        <p:nvSpPr>
          <p:cNvPr id="64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kcja">
    <p:bg>
      <p:bgPr>
        <a:solidFill>
          <a:srgbClr val="0034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ytuł sekcji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Tytuł sekcji</a:t>
            </a:r>
          </a:p>
        </p:txBody>
      </p:sp>
      <p:sp>
        <p:nvSpPr>
          <p:cNvPr id="72" name="Numer slajdu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ytuł slajdu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21971000" cy="1434949"/>
          </a:xfrm>
          <a:prstGeom prst="rect">
            <a:avLst/>
          </a:prstGeom>
        </p:spPr>
        <p:txBody>
          <a:bodyPr/>
          <a:lstStyle/>
          <a:p>
            <a:r>
              <a:t>Tytuł slajdu</a:t>
            </a:r>
          </a:p>
        </p:txBody>
      </p:sp>
      <p:sp>
        <p:nvSpPr>
          <p:cNvPr id="80" name="Podtytuł slajdu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7900"/>
            <a:ext cx="21971000" cy="9347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Podtytuł slajdu</a:t>
            </a:r>
          </a:p>
        </p:txBody>
      </p:sp>
      <p:sp>
        <p:nvSpPr>
          <p:cNvPr id="81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ro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ytuł programu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Tytuł programu</a:t>
            </a:r>
          </a:p>
        </p:txBody>
      </p:sp>
      <p:sp>
        <p:nvSpPr>
          <p:cNvPr id="89" name="Podtytuł programu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7900"/>
            <a:ext cx="21971000" cy="9347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Podtytuł programu</a:t>
            </a:r>
          </a:p>
        </p:txBody>
      </p:sp>
      <p:sp>
        <p:nvSpPr>
          <p:cNvPr id="90" name="Treść - poziom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5pPr>
          </a:lstStyle>
          <a:p>
            <a:r>
              <a:t>Tematy programu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świadcze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reść - poziom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Oświadczenie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Ważny fa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reść - poziom 1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chemeClr val="accent1">
                    <a:hueOff val="114395"/>
                    <a:lumOff val="-24975"/>
                  </a:schemeClr>
                </a:solidFill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chemeClr val="accent1">
                    <a:hueOff val="114395"/>
                    <a:lumOff val="-24975"/>
                  </a:schemeClr>
                </a:solidFill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chemeClr val="accent1">
                    <a:hueOff val="114395"/>
                    <a:lumOff val="-24975"/>
                  </a:schemeClr>
                </a:solidFill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chemeClr val="accent1">
                    <a:hueOff val="114395"/>
                    <a:lumOff val="-24975"/>
                  </a:schemeClr>
                </a:solidFill>
              </a:defRPr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Informacje dotyczące faktu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Informacje dotyczące faktu</a:t>
            </a:r>
          </a:p>
        </p:txBody>
      </p:sp>
      <p:sp>
        <p:nvSpPr>
          <p:cNvPr id="108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y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Uznanie autorstw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480825" y="10675453"/>
            <a:ext cx="201492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Uznanie autorstwa</a:t>
            </a:r>
          </a:p>
        </p:txBody>
      </p:sp>
      <p:sp>
        <p:nvSpPr>
          <p:cNvPr id="116" name="Treść - poziom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z="8500" spc="-17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z="8500" spc="-17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z="8500" spc="-17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z="8500" spc="-17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z="8500" spc="-17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„Cytat godny uwagi”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7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Zdjęcie (3 sztuki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Balony na ogrzane powietrze, widziane z dołu na tle bezchmurnego nieba"/>
          <p:cNvSpPr>
            <a:spLocks noGrp="1"/>
          </p:cNvSpPr>
          <p:nvPr>
            <p:ph type="pic" sz="quarter" idx="21"/>
          </p:nvPr>
        </p:nvSpPr>
        <p:spPr>
          <a:xfrm>
            <a:off x="15436504" y="1270000"/>
            <a:ext cx="8167167" cy="54229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Zbliżenie górnej części balonu na ogrzane powietrze widzianej z góry"/>
          <p:cNvSpPr>
            <a:spLocks noGrp="1"/>
          </p:cNvSpPr>
          <p:nvPr>
            <p:ph type="pic" sz="quarter" idx="22"/>
          </p:nvPr>
        </p:nvSpPr>
        <p:spPr>
          <a:xfrm>
            <a:off x="15461772" y="7085972"/>
            <a:ext cx="8148414" cy="543227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Balony na ogrzane powietrze, widziane z dołu na tle bezchmurnego nieba"/>
          <p:cNvSpPr>
            <a:spLocks noGrp="1"/>
          </p:cNvSpPr>
          <p:nvPr>
            <p:ph type="pic" idx="23"/>
          </p:nvPr>
        </p:nvSpPr>
        <p:spPr>
          <a:xfrm>
            <a:off x="-124635" y="1270000"/>
            <a:ext cx="16859219" cy="1123947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Zdję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alony na ogrzane powietrze, widziane z dołu na tle bezchmurnego nieba"/>
          <p:cNvSpPr>
            <a:spLocks noGrp="1"/>
          </p:cNvSpPr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lajd tytułowy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ekst tytułowy"/>
          <p:cNvSpPr txBox="1">
            <a:spLocks noGrp="1"/>
          </p:cNvSpPr>
          <p:nvPr>
            <p:ph type="title"/>
          </p:nvPr>
        </p:nvSpPr>
        <p:spPr>
          <a:xfrm>
            <a:off x="3048000" y="2244725"/>
            <a:ext cx="18288000" cy="4775202"/>
          </a:xfrm>
          <a:prstGeom prst="rect">
            <a:avLst/>
          </a:prstGeom>
        </p:spPr>
        <p:txBody>
          <a:bodyPr lIns="91438" tIns="91438" rIns="91438" bIns="91438" anchor="b"/>
          <a:lstStyle>
            <a:lvl1pPr algn="ctr" defTabSz="1828754">
              <a:lnSpc>
                <a:spcPct val="90000"/>
              </a:lnSpc>
              <a:defRPr sz="12000" b="0" spc="0">
                <a:solidFill>
                  <a:srgbClr val="00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Tekst tytułowy</a:t>
            </a:r>
          </a:p>
        </p:txBody>
      </p:sp>
      <p:sp>
        <p:nvSpPr>
          <p:cNvPr id="150" name="Treść - poziom 1…"/>
          <p:cNvSpPr txBox="1">
            <a:spLocks noGrp="1"/>
          </p:cNvSpPr>
          <p:nvPr>
            <p:ph type="body" sz="quarter" idx="1"/>
          </p:nvPr>
        </p:nvSpPr>
        <p:spPr>
          <a:xfrm>
            <a:off x="3048000" y="7204075"/>
            <a:ext cx="18288000" cy="3311525"/>
          </a:xfrm>
          <a:prstGeom prst="rect">
            <a:avLst/>
          </a:prstGeom>
        </p:spPr>
        <p:txBody>
          <a:bodyPr lIns="91438" tIns="91438" rIns="91438" bIns="91438"/>
          <a:lstStyle>
            <a:lvl1pPr marL="0" indent="0" algn="ctr" defTabSz="1828754">
              <a:spcBef>
                <a:spcPts val="2000"/>
              </a:spcBef>
              <a:buSzTx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0" indent="0" algn="ctr" defTabSz="1828754">
              <a:spcBef>
                <a:spcPts val="2000"/>
              </a:spcBef>
              <a:buSzTx/>
              <a:buNone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0" indent="0" algn="ctr" defTabSz="1828754">
              <a:spcBef>
                <a:spcPts val="2000"/>
              </a:spcBef>
              <a:buSzTx/>
              <a:buNone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0" indent="0" algn="ctr" defTabSz="1828754">
              <a:spcBef>
                <a:spcPts val="2000"/>
              </a:spcBef>
              <a:buSzTx/>
              <a:buNone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0" indent="0" algn="ctr" defTabSz="1828754">
              <a:spcBef>
                <a:spcPts val="2000"/>
              </a:spcBef>
              <a:buSzTx/>
              <a:buNone/>
              <a:defRPr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151" name="Numer slajdu"/>
          <p:cNvSpPr txBox="1">
            <a:spLocks noGrp="1"/>
          </p:cNvSpPr>
          <p:nvPr>
            <p:ph type="sldNum" sz="quarter" idx="2"/>
          </p:nvPr>
        </p:nvSpPr>
        <p:spPr>
          <a:xfrm>
            <a:off x="22192340" y="12808589"/>
            <a:ext cx="515262" cy="538479"/>
          </a:xfrm>
          <a:prstGeom prst="rect">
            <a:avLst/>
          </a:prstGeom>
        </p:spPr>
        <p:txBody>
          <a:bodyPr lIns="91438" tIns="91438" rIns="91438" bIns="91438" anchor="ctr"/>
          <a:lstStyle>
            <a:lvl1pPr algn="r" defTabSz="1828800">
              <a:defRPr sz="2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slajdu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Tytuł slajdu</a:t>
            </a:r>
          </a:p>
        </p:txBody>
      </p:sp>
      <p:sp>
        <p:nvSpPr>
          <p:cNvPr id="3" name="Treść - poziom 1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Tekst punktora na slajdzie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Numer slajdu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ransition spd="med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fif"/><Relationship Id="rId2" Type="http://schemas.openxmlformats.org/officeDocument/2006/relationships/image" Target="../media/image3.jfif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fif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fif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fif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fif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fif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fif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fif"/><Relationship Id="rId2" Type="http://schemas.openxmlformats.org/officeDocument/2006/relationships/image" Target="../media/image11.jfif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fif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fif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fif"/><Relationship Id="rId2" Type="http://schemas.openxmlformats.org/officeDocument/2006/relationships/image" Target="../media/image15.jfif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fif"/><Relationship Id="rId2" Type="http://schemas.openxmlformats.org/officeDocument/2006/relationships/image" Target="../media/image17.jfif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0.jfif"/><Relationship Id="rId4" Type="http://schemas.openxmlformats.org/officeDocument/2006/relationships/image" Target="../media/image19.jfif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fif"/><Relationship Id="rId1" Type="http://schemas.openxmlformats.org/officeDocument/2006/relationships/slideLayout" Target="../slideLayouts/slideLayout1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fif"/><Relationship Id="rId1" Type="http://schemas.openxmlformats.org/officeDocument/2006/relationships/slideLayout" Target="../slideLayouts/slideLayout1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fif"/><Relationship Id="rId2" Type="http://schemas.openxmlformats.org/officeDocument/2006/relationships/image" Target="../media/image23.jfif"/><Relationship Id="rId1" Type="http://schemas.openxmlformats.org/officeDocument/2006/relationships/slideLayout" Target="../slideLayouts/slideLayout1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fif"/><Relationship Id="rId2" Type="http://schemas.openxmlformats.org/officeDocument/2006/relationships/image" Target="../media/image25.jfif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7.jfif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fif"/><Relationship Id="rId1" Type="http://schemas.openxmlformats.org/officeDocument/2006/relationships/slideLayout" Target="../slideLayouts/slideLayout1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fif"/><Relationship Id="rId2" Type="http://schemas.openxmlformats.org/officeDocument/2006/relationships/image" Target="../media/image29.jfif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1.jfi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fif"/><Relationship Id="rId2" Type="http://schemas.openxmlformats.org/officeDocument/2006/relationships/image" Target="../media/image32.jfif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4.jfi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fif"/><Relationship Id="rId2" Type="http://schemas.openxmlformats.org/officeDocument/2006/relationships/image" Target="../media/image32.jfif"/><Relationship Id="rId1" Type="http://schemas.openxmlformats.org/officeDocument/2006/relationships/slideLayout" Target="../slideLayouts/slideLayout1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fif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2CA701D-28F2-A6B9-1F7B-9784410AA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0" y="4128493"/>
            <a:ext cx="18288000" cy="3599662"/>
          </a:xfrm>
        </p:spPr>
        <p:txBody>
          <a:bodyPr>
            <a:normAutofit/>
          </a:bodyPr>
          <a:lstStyle/>
          <a:p>
            <a:r>
              <a:rPr lang="pl-PL" sz="17300" b="1" dirty="0">
                <a:latin typeface="Arial" panose="020B0604020202020204" pitchFamily="34" charset="0"/>
                <a:cs typeface="Arial" panose="020B0604020202020204" pitchFamily="34" charset="0"/>
              </a:rPr>
              <a:t>Mecz testowy </a:t>
            </a:r>
            <a:r>
              <a:rPr lang="pl-PL" sz="17300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endParaRPr lang="pl-PL" sz="17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366D2B6-F920-B58E-C756-8ECD1E9598CC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3401962" y="9992828"/>
            <a:ext cx="18288000" cy="3311525"/>
          </a:xfrm>
        </p:spPr>
        <p:txBody>
          <a:bodyPr>
            <a:normAutofit lnSpcReduction="10000"/>
          </a:bodyPr>
          <a:lstStyle/>
          <a:p>
            <a:endParaRPr lang="pl-PL" dirty="0"/>
          </a:p>
          <a:p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Kursokonferencja podkarpackich sędziów</a:t>
            </a:r>
          </a:p>
          <a:p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Czudec, 7-8.09.2024</a:t>
            </a:r>
          </a:p>
        </p:txBody>
      </p:sp>
      <p:pic>
        <p:nvPicPr>
          <p:cNvPr id="4" name="Obrazek" descr="Obrazek">
            <a:extLst>
              <a:ext uri="{FF2B5EF4-FFF2-40B4-BE49-F238E27FC236}">
                <a16:creationId xmlns:a16="http://schemas.microsoft.com/office/drawing/2014/main" id="{EEDD26C0-AC1A-CC56-CF34-A5FC4A2D3E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0773" y="741769"/>
            <a:ext cx="3283143" cy="208886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935185461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7EFA2C-7C61-A7BC-D7AF-FA7D4B7BC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453" y="383458"/>
            <a:ext cx="23361444" cy="12536129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38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Wykonaj synchronizację:</a:t>
            </a:r>
            <a:br>
              <a:rPr lang="pl-PL" sz="138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pl-PL" sz="13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pl-PL" sz="115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Login: </a:t>
            </a:r>
            <a:r>
              <a:rPr lang="pl-PL" sz="115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vs_test2324</a:t>
            </a:r>
            <a:br>
              <a:rPr lang="pl-PL" sz="115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pl-PL" sz="115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Hasło: </a:t>
            </a:r>
            <a:r>
              <a:rPr lang="pl-PL" sz="11500" b="1" kern="100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vsreferee</a:t>
            </a:r>
            <a:br>
              <a:rPr lang="pl-PL" sz="11500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pl-PL" sz="11500" kern="100" dirty="0">
                <a:solidFill>
                  <a:schemeClr val="bg2">
                    <a:lumMod val="1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Wybierz Ligę: </a:t>
            </a:r>
            <a:r>
              <a:rPr lang="pl-PL" sz="115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Test VS </a:t>
            </a:r>
            <a:r>
              <a:rPr lang="pl-PL" sz="11500" b="1" kern="100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Score</a:t>
            </a:r>
            <a:br>
              <a:rPr lang="pl-PL" sz="13800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pl-PL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1264109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50F52AF-C3A7-965F-285C-21765915BEE0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353961" y="324465"/>
            <a:ext cx="23538426" cy="12978580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38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Wybierz „TEST VS SCORE” i utwórz nowy mecz. </a:t>
            </a:r>
            <a:br>
              <a:rPr lang="pl-PL" sz="38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pl-PL" sz="38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Wypełnij wszystkie dane zgodnie z podanymi poniżej:</a:t>
            </a:r>
            <a:r>
              <a:rPr lang="pl-PL" sz="3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endParaRPr lang="pl-PL" sz="3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Obraz 7" descr="Obraz zawierający tekst, zrzut ekranu, Strona internetowa, oprogramowanie&#10;&#10;Opis wygenerowany automatycznie">
            <a:extLst>
              <a:ext uri="{FF2B5EF4-FFF2-40B4-BE49-F238E27FC236}">
                <a16:creationId xmlns:a16="http://schemas.microsoft.com/office/drawing/2014/main" id="{EA0DEC18-92EE-5F43-264F-5B8E77071A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200" y="2055880"/>
            <a:ext cx="5266194" cy="10500852"/>
          </a:xfrm>
          <a:prstGeom prst="rect">
            <a:avLst/>
          </a:prstGeom>
        </p:spPr>
      </p:pic>
      <p:pic>
        <p:nvPicPr>
          <p:cNvPr id="10" name="Obraz 9" descr="Obraz zawierający tekst, zrzut ekranu, numer, Czcionka&#10;&#10;Opis wygenerowany automatycznie">
            <a:extLst>
              <a:ext uri="{FF2B5EF4-FFF2-40B4-BE49-F238E27FC236}">
                <a16:creationId xmlns:a16="http://schemas.microsoft.com/office/drawing/2014/main" id="{53B1F7EE-87AD-7CF7-A135-2BF4F8CB7C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2698" y="2055880"/>
            <a:ext cx="5607107" cy="11247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00489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F948F07-5991-EB98-CAE8-3C8B06D01D2A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265471" y="265471"/>
            <a:ext cx="23833394" cy="13214555"/>
          </a:xfrm>
        </p:spPr>
        <p:txBody>
          <a:bodyPr>
            <a:normAutofit lnSpcReduction="1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4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Nazwa zawodów: </a:t>
            </a:r>
            <a:r>
              <a:rPr lang="pl-PL" sz="48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 LIGA KOBIET</a:t>
            </a:r>
            <a:r>
              <a:rPr lang="pl-PL" sz="4800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br>
              <a:rPr lang="pl-PL" sz="4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pl-PL" sz="4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(UWAGA: W przypadku 2 ligi kobiet/ 2 ligi mężczyzn, zespoły podzielone są na grupy. Po nazwie zawodów dopisujemy numer grupy, np.: 2 LIGA MĘŻCZYZN, GR.4)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4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Data: </a:t>
            </a:r>
            <a:r>
              <a:rPr lang="pl-PL" sz="4800" b="1" kern="100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07.09.2024</a:t>
            </a:r>
            <a:endParaRPr lang="pl-PL" sz="4800" kern="100" dirty="0">
              <a:solidFill>
                <a:srgbClr val="FF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4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Godzina: </a:t>
            </a:r>
            <a:r>
              <a:rPr lang="pl-PL" sz="48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17:00</a:t>
            </a:r>
            <a:endParaRPr lang="pl-PL" sz="4800" kern="100" dirty="0">
              <a:solidFill>
                <a:srgbClr val="FF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4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Faza:</a:t>
            </a:r>
            <a:r>
              <a:rPr lang="pl-PL" sz="48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l-PL" sz="48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FZ</a:t>
            </a:r>
            <a:r>
              <a:rPr lang="pl-PL" sz="4800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4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Kraj:</a:t>
            </a:r>
            <a:r>
              <a:rPr lang="pl-PL" sz="48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l-PL" sz="48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Polska</a:t>
            </a:r>
            <a:endParaRPr lang="pl-PL" sz="4800" kern="100" dirty="0">
              <a:solidFill>
                <a:srgbClr val="FF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4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Miasto: </a:t>
            </a:r>
            <a:r>
              <a:rPr lang="pl-PL" sz="48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Rzeszów, ul. Hetmańska 38</a:t>
            </a:r>
            <a:endParaRPr lang="pl-PL" sz="4800" kern="100" dirty="0">
              <a:solidFill>
                <a:srgbClr val="FF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4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Hala: </a:t>
            </a:r>
            <a:r>
              <a:rPr lang="pl-PL" sz="48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ZSS</a:t>
            </a:r>
            <a:endParaRPr lang="pl-PL" sz="4800" kern="100" dirty="0">
              <a:solidFill>
                <a:srgbClr val="FF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4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Numer meczu: </a:t>
            </a:r>
            <a:r>
              <a:rPr lang="pl-PL" sz="48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017</a:t>
            </a:r>
            <a:endParaRPr lang="pl-PL" sz="4800" kern="100" dirty="0">
              <a:solidFill>
                <a:srgbClr val="FF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4800" kern="100" dirty="0">
                <a:solidFill>
                  <a:schemeClr val="bg2">
                    <a:lumMod val="1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Klucz: </a:t>
            </a:r>
            <a:r>
              <a:rPr lang="pl-PL" sz="4800" b="1" kern="100" dirty="0">
                <a:solidFill>
                  <a:schemeClr val="bg2">
                    <a:lumMod val="1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Pojawia się automatycznie po zeskanowaniu kodu QR danego meczu. W wersji testowej nie skanujemy kodu.</a:t>
            </a:r>
            <a:r>
              <a:rPr lang="pl-PL" sz="48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UWAGA: Klucz nie może zostać zmieniony po jego zeskanowaniu!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06045465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B7EC620-64D9-5F1C-FDB0-3848F8257147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206477" y="206477"/>
            <a:ext cx="23951381" cy="13303046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5" name="Obraz 4" descr="Obraz zawierający tekst, zrzut ekranu, numer, oprogramowanie&#10;&#10;Opis wygenerowany automatycznie">
            <a:extLst>
              <a:ext uri="{FF2B5EF4-FFF2-40B4-BE49-F238E27FC236}">
                <a16:creationId xmlns:a16="http://schemas.microsoft.com/office/drawing/2014/main" id="{769BACF9-8EAE-EE8E-3A5F-7845BC07E4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0314" y="206477"/>
            <a:ext cx="12443371" cy="12422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183770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07733D0-5F8D-0B6D-84AD-AE56B88DAAF6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235973" y="235975"/>
            <a:ext cx="23862891" cy="13126064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5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SĘDZIOWIE:</a:t>
            </a:r>
            <a:endParaRPr lang="pl-PL" sz="54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5400" kern="100" dirty="0">
                <a:solidFill>
                  <a:schemeClr val="bg2">
                    <a:lumMod val="1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S1: </a:t>
            </a:r>
            <a:r>
              <a:rPr lang="pl-PL" sz="54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Pałka Mirosław</a:t>
            </a:r>
            <a:r>
              <a:rPr lang="pl-PL" sz="5400" kern="100" dirty="0">
                <a:solidFill>
                  <a:schemeClr val="bg2">
                    <a:lumMod val="1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klasa: </a:t>
            </a:r>
            <a:r>
              <a:rPr lang="pl-PL" sz="54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5400" kern="100" dirty="0">
                <a:solidFill>
                  <a:schemeClr val="bg2">
                    <a:lumMod val="1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S2: </a:t>
            </a:r>
            <a:r>
              <a:rPr lang="pl-PL" sz="5400" b="1" kern="100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Wierzbowicz</a:t>
            </a:r>
            <a:r>
              <a:rPr lang="pl-PL" sz="54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Patryk</a:t>
            </a:r>
            <a:r>
              <a:rPr lang="pl-PL" sz="5400" kern="100" dirty="0">
                <a:solidFill>
                  <a:schemeClr val="bg2">
                    <a:lumMod val="1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klasa:</a:t>
            </a:r>
            <a:r>
              <a:rPr lang="pl-PL" sz="5400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l-PL" sz="54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5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Protokolant: Wpisz swoje imię i nazwisko oraz klasę </a:t>
            </a:r>
            <a:br>
              <a:rPr lang="pl-PL" sz="5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pl-PL" sz="5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(Jeśli jesteś kandydatem – w miejscu klasa wpisz: </a:t>
            </a:r>
            <a:r>
              <a:rPr lang="pl-PL" sz="54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</a:t>
            </a:r>
            <a:r>
              <a:rPr lang="pl-PL" sz="5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5400" kern="100" dirty="0">
                <a:solidFill>
                  <a:schemeClr val="bg2">
                    <a:lumMod val="1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L1: </a:t>
            </a:r>
            <a:r>
              <a:rPr lang="pl-PL" sz="54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Kielar T.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5400" kern="100" dirty="0">
                <a:solidFill>
                  <a:schemeClr val="bg2">
                    <a:lumMod val="1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L2: </a:t>
            </a:r>
            <a:r>
              <a:rPr lang="pl-PL" sz="54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Kazała M.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5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(Tak jak w protokole papierowym, przy sędziach liniowych wpisujemy nazwisko i pierwszą literę imienia).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5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Kwalifikator: </a:t>
            </a:r>
            <a:r>
              <a:rPr lang="pl-PL" sz="54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Dworak Robert</a:t>
            </a:r>
            <a:r>
              <a:rPr lang="pl-PL" sz="5400" kern="100" dirty="0">
                <a:solidFill>
                  <a:schemeClr val="bg2">
                    <a:lumMod val="1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klasa: </a:t>
            </a:r>
            <a:r>
              <a:rPr lang="pl-PL" sz="54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</a:t>
            </a:r>
          </a:p>
          <a:p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5196972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E0814C3-5C2B-4612-B387-8165561A83A3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353961" y="235975"/>
            <a:ext cx="23715407" cy="13273548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5" name="Obraz 4" descr="Obraz zawierający tekst, zrzut ekranu, oprogramowanie, Strona internetowa&#10;&#10;Opis wygenerowany automatycznie">
            <a:extLst>
              <a:ext uri="{FF2B5EF4-FFF2-40B4-BE49-F238E27FC236}">
                <a16:creationId xmlns:a16="http://schemas.microsoft.com/office/drawing/2014/main" id="{A06649FC-D69F-0D4A-D0F7-9001F58017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911" y="548904"/>
            <a:ext cx="12061506" cy="12618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244916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264A95F-D6C5-3B0D-4CEE-90A33FA27EAE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265471" y="235974"/>
            <a:ext cx="23803897" cy="13244051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5400" b="1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6600" b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80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DRUŻYNY: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6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8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Gospodarz: </a:t>
            </a:r>
            <a:r>
              <a:rPr lang="pl-PL" sz="88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KSG Warszawa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8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Gość: </a:t>
            </a:r>
            <a:r>
              <a:rPr lang="pl-PL" sz="88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UKS Atena KSG Warszawa</a:t>
            </a:r>
          </a:p>
          <a:p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8254050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FFD83BE-9847-2FB1-B337-AC595FD3844E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294968" y="235975"/>
            <a:ext cx="23862890" cy="13155560"/>
          </a:xfrm>
        </p:spPr>
        <p:txBody>
          <a:bodyPr/>
          <a:lstStyle/>
          <a:p>
            <a:r>
              <a:rPr lang="pl-PL" sz="80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Składy zespołów:</a:t>
            </a:r>
          </a:p>
          <a:p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raz 3" descr="Obraz zawierający tekst, zrzut ekranu, oprogramowanie, Strona internetowa&#10;&#10;Opis wygenerowany automatycznie">
            <a:extLst>
              <a:ext uri="{FF2B5EF4-FFF2-40B4-BE49-F238E27FC236}">
                <a16:creationId xmlns:a16="http://schemas.microsoft.com/office/drawing/2014/main" id="{4D9E0136-60F3-F4DC-EFAF-6F715B554A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1894" y="1844439"/>
            <a:ext cx="7965862" cy="11547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637569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B2764563-8BAF-8539-6C3B-B4B3E26535D4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560440" y="372920"/>
            <a:ext cx="23538426" cy="12989119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4" name="Obraz 3" descr="Obraz zawierający tekst, zrzut ekranu&#10;&#10;Opis wygenerowany automatycznie">
            <a:extLst>
              <a:ext uri="{FF2B5EF4-FFF2-40B4-BE49-F238E27FC236}">
                <a16:creationId xmlns:a16="http://schemas.microsoft.com/office/drawing/2014/main" id="{03C7D2CF-788C-A48B-EB7E-CD77851726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4018" y="525289"/>
            <a:ext cx="8675963" cy="12665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178102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34A43CB-B0CF-FB37-75A8-16F43E11CD7D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235973" y="206477"/>
            <a:ext cx="23892387" cy="13214555"/>
          </a:xfrm>
        </p:spPr>
        <p:txBody>
          <a:bodyPr/>
          <a:lstStyle/>
          <a:p>
            <a:endParaRPr lang="pl-PL" sz="8000" b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pl-PL" sz="8000" b="1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raz 3" descr="Obraz zawierający tekst, zrzut ekranu, Czcionka&#10;&#10;Opis wygenerowany automatycznie">
            <a:extLst>
              <a:ext uri="{FF2B5EF4-FFF2-40B4-BE49-F238E27FC236}">
                <a16:creationId xmlns:a16="http://schemas.microsoft.com/office/drawing/2014/main" id="{B0EE2169-5AD8-8BAA-3373-B45CE876D2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1004" y="206477"/>
            <a:ext cx="9141992" cy="13345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102235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0793A06-B02E-9917-2829-1025C8D38AF4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383458" y="324465"/>
            <a:ext cx="23685910" cy="13037574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4" name="Obraz 3" descr="Obraz zawierający tekst, zrzut ekranu, Czcionka, numer&#10;&#10;Opis wygenerowany automatycznie">
            <a:extLst>
              <a:ext uri="{FF2B5EF4-FFF2-40B4-BE49-F238E27FC236}">
                <a16:creationId xmlns:a16="http://schemas.microsoft.com/office/drawing/2014/main" id="{C1544697-66FA-D734-7639-CC104E31A0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1220" y="353961"/>
            <a:ext cx="9384458" cy="12576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83407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D911F47-9864-927B-378A-1F5AA4597B56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294967" y="235975"/>
            <a:ext cx="23803897" cy="13126064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5200" b="1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52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RZUT MONETĄ:</a:t>
            </a:r>
            <a:endParaRPr lang="pl-PL" sz="52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6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Uzupełnij podpisy kapitanów oraz trenerów.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6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6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Zwycięzca rzutu monetą: </a:t>
            </a:r>
            <a:r>
              <a:rPr lang="pl-PL" sz="60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KSG Warszawa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6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Drużyna serwująca: </a:t>
            </a:r>
            <a:r>
              <a:rPr lang="pl-PL" sz="60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UKS Atena KSG Warszawa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6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Lewa strona boiska: </a:t>
            </a:r>
            <a:r>
              <a:rPr lang="pl-PL" sz="60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KSG Warszawa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6000" b="1" kern="100" dirty="0">
              <a:solidFill>
                <a:srgbClr val="FF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6000" b="1" kern="100" dirty="0">
                <a:solidFill>
                  <a:schemeClr val="accent4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KSG Warszawa</a:t>
            </a:r>
            <a:r>
              <a:rPr lang="pl-PL" sz="6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pl-PL" sz="60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stroje koloru żółtego</a:t>
            </a:r>
            <a:endParaRPr lang="pl-PL" sz="60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6000" b="1" kern="100" dirty="0">
                <a:solidFill>
                  <a:schemeClr val="accent3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UKS Atena KSG Warszawa </a:t>
            </a:r>
            <a:r>
              <a:rPr lang="pl-PL" sz="6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pl-PL" sz="60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stroje koloru zielonego</a:t>
            </a:r>
            <a:endParaRPr lang="pl-PL" sz="60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575797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BAE66701-030B-68B6-1ECB-5EC98B656593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265471" y="235975"/>
            <a:ext cx="24118529" cy="13214554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5" name="Obraz 4" descr="Obraz zawierający tekst, zrzut ekranu, oprogramowanie, Oprogramowanie multimedialne&#10;&#10;Opis wygenerowany automatycznie">
            <a:extLst>
              <a:ext uri="{FF2B5EF4-FFF2-40B4-BE49-F238E27FC236}">
                <a16:creationId xmlns:a16="http://schemas.microsoft.com/office/drawing/2014/main" id="{377BE4F1-67B1-3B1D-9F61-A967BF7AF3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8284" y="368709"/>
            <a:ext cx="6382909" cy="12978581"/>
          </a:xfrm>
          <a:prstGeom prst="rect">
            <a:avLst/>
          </a:prstGeom>
        </p:spPr>
      </p:pic>
      <p:pic>
        <p:nvPicPr>
          <p:cNvPr id="7" name="Obraz 6" descr="Obraz zawierający tekst, zrzut ekranu, oprogramowanie, multimedia&#10;&#10;Opis wygenerowany automatycznie">
            <a:extLst>
              <a:ext uri="{FF2B5EF4-FFF2-40B4-BE49-F238E27FC236}">
                <a16:creationId xmlns:a16="http://schemas.microsoft.com/office/drawing/2014/main" id="{9E5DEA62-8CA6-82D9-2E72-F19A7F4ACA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0987" y="368709"/>
            <a:ext cx="6337621" cy="12978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648960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0406F6C-4C39-BF2E-377D-22D696151326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294968" y="235975"/>
            <a:ext cx="23715406" cy="13155560"/>
          </a:xfrm>
        </p:spPr>
        <p:txBody>
          <a:bodyPr/>
          <a:lstStyle/>
          <a:p>
            <a:r>
              <a:rPr lang="pl-PL" sz="80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USTAWIENIA ZESPOŁÓW:</a:t>
            </a:r>
            <a:endParaRPr lang="pl-PL" sz="80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raz 3" descr="Obraz zawierający zrzut ekranu, tekst, Ikona komputerowa, oprogramowanie&#10;&#10;Opis wygenerowany automatycznie">
            <a:extLst>
              <a:ext uri="{FF2B5EF4-FFF2-40B4-BE49-F238E27FC236}">
                <a16:creationId xmlns:a16="http://schemas.microsoft.com/office/drawing/2014/main" id="{0F8EE9F4-8FA2-957C-A8FD-1C41CFFFCD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6361" y="1906727"/>
            <a:ext cx="15751277" cy="10722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349331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44FA80BF-C707-2979-092E-FD485E14FA23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294968" y="235975"/>
            <a:ext cx="23774400" cy="13214554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4" name="Obraz 3" descr="Obraz zawierający tekst, zrzut ekranu, oprogramowanie, Ikona komputerowa&#10;&#10;Opis wygenerowany automatycznie">
            <a:extLst>
              <a:ext uri="{FF2B5EF4-FFF2-40B4-BE49-F238E27FC236}">
                <a16:creationId xmlns:a16="http://schemas.microsoft.com/office/drawing/2014/main" id="{B2034196-D3C5-CF2D-138E-85B801702C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7901" y="265471"/>
            <a:ext cx="6228197" cy="12742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092907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AA56820-6135-CEA5-D213-AD1BAE6C0E06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265471" y="324465"/>
            <a:ext cx="23833394" cy="13126064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60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Przed rozpoczęciem meczu pamiętaj o ustawieniu prawidłowej godziny!!!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6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60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Rozpocznij mecz.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6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6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Wraz z S2 sprawdź poprawność ustawień zespołów, zaczynając od zespołu zagrywającego.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6000" b="1" kern="100" dirty="0">
              <a:solidFill>
                <a:srgbClr val="FF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60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 drużynie A wprowadź zawodnika </a:t>
            </a:r>
            <a:r>
              <a:rPr lang="pl-PL" sz="6000" b="1" kern="100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libero</a:t>
            </a:r>
            <a:r>
              <a:rPr lang="pl-PL" sz="60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z numerem 3 za zawodniczkę z numerem 17. </a:t>
            </a:r>
          </a:p>
          <a:p>
            <a:endParaRPr lang="pl-PL" sz="16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7362884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42591F6A-D98A-12FB-D2AF-A88F84C43F2B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265471" y="265471"/>
            <a:ext cx="23744903" cy="13126064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7" name="Obraz 6" descr="Obraz zawierający tekst, zrzut ekranu, multimedia, oprogramowanie&#10;&#10;Opis wygenerowany automatycznie">
            <a:extLst>
              <a:ext uri="{FF2B5EF4-FFF2-40B4-BE49-F238E27FC236}">
                <a16:creationId xmlns:a16="http://schemas.microsoft.com/office/drawing/2014/main" id="{E92E16C7-BBDE-387A-3BD0-A0E442B0F5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051" y="471948"/>
            <a:ext cx="8744467" cy="12713110"/>
          </a:xfrm>
          <a:prstGeom prst="rect">
            <a:avLst/>
          </a:prstGeom>
        </p:spPr>
      </p:pic>
      <p:pic>
        <p:nvPicPr>
          <p:cNvPr id="11" name="Obraz 10" descr="Obraz zawierający tekst, zrzut ekranu, multimedia, oprogramowanie&#10;&#10;Opis wygenerowany automatycznie">
            <a:extLst>
              <a:ext uri="{FF2B5EF4-FFF2-40B4-BE49-F238E27FC236}">
                <a16:creationId xmlns:a16="http://schemas.microsoft.com/office/drawing/2014/main" id="{1767EBAC-948B-994E-2684-10A9841BDA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5781" y="265471"/>
            <a:ext cx="7359379" cy="1312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800213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7FF15E9-E65F-EC78-D681-12C9F3A7CBB5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260555" y="280220"/>
            <a:ext cx="23862890" cy="13155560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5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PRZEBIEG MECZU: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5400" b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pl-PL" sz="54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pl-PL" sz="6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Zagrywa drużyna B i </a:t>
            </a:r>
            <a:r>
              <a:rPr lang="pl-PL" sz="6600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psuje zagrywkę </a:t>
            </a:r>
            <a:r>
              <a:rPr lang="pl-PL" sz="6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pl-PL" sz="6600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1:0</a:t>
            </a:r>
            <a:r>
              <a:rPr lang="pl-PL" sz="6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).</a:t>
            </a:r>
          </a:p>
          <a:p>
            <a:endParaRPr lang="pl-PL" sz="13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sz="72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Wprowadź zawodnika </a:t>
            </a:r>
            <a:r>
              <a:rPr lang="pl-PL" sz="7200" b="1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libero</a:t>
            </a:r>
            <a:r>
              <a:rPr lang="pl-PL" sz="72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z numerem </a:t>
            </a:r>
            <a:r>
              <a:rPr lang="pl-PL" sz="7200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17</a:t>
            </a:r>
            <a:r>
              <a:rPr lang="pl-PL" sz="72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endParaRPr lang="pl-PL" sz="13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0499388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7FF15E9-E65F-EC78-D681-12C9F3A7CBB5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265471" y="235975"/>
            <a:ext cx="23862890" cy="13155560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5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PRZEBIEG MECZU: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5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5400" b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6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Zagrywa drużyna A. </a:t>
            </a:r>
            <a:br>
              <a:rPr lang="pl-PL" sz="6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pl-PL" sz="6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Zdobywa dwa punkty i traci zagrywkę (3:1).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pl-PL" sz="54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pl-PL" sz="54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6600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</a:t>
            </a:r>
            <a:r>
              <a:rPr lang="pl-PL" sz="6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drużynie B </a:t>
            </a:r>
            <a:r>
              <a:rPr lang="pl-PL" sz="6600" b="1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libero</a:t>
            </a:r>
            <a:r>
              <a:rPr lang="pl-PL" sz="6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l-PL" sz="6600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 za 17</a:t>
            </a:r>
            <a:r>
              <a:rPr lang="pl-PL" sz="6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pl-PL" sz="54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pl-PL" sz="13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5629883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7FF15E9-E65F-EC78-D681-12C9F3A7CBB5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265471" y="235975"/>
            <a:ext cx="23862890" cy="13155560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5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PRZEBIEG MECZU: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5400" b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pl-PL" sz="54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pl-PL" sz="54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pl-PL" sz="72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Zagrywa drużyna B i zdobywa 5 </a:t>
            </a:r>
            <a:r>
              <a:rPr lang="pl-PL" sz="7200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punktów (3:6).</a:t>
            </a:r>
            <a:endParaRPr lang="pl-PL" sz="7200" b="1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pl-PL" sz="13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sz="6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Czas dla zespołu A (3:6).</a:t>
            </a:r>
          </a:p>
          <a:p>
            <a:endParaRPr lang="pl-PL" sz="13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5650498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7FF15E9-E65F-EC78-D681-12C9F3A7CBB5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265471" y="235975"/>
            <a:ext cx="23862890" cy="13155560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5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PRZEBIEG MECZU: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5400" b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5400" b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5400" b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72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Zmiana zawodnik</a:t>
            </a:r>
            <a:r>
              <a:rPr lang="pl-PL" sz="7200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ów w drużynie A: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7200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numer 16 za 12.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pl-PL" sz="54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pl-PL" sz="13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1643420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7FF15E9-E65F-EC78-D681-12C9F3A7CBB5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265471" y="235975"/>
            <a:ext cx="23862890" cy="13155560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5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PRZEBIEG MECZU: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5400" b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5400" b="1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5400" b="1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pl-PL" sz="72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Zagrywa zespół B i traci zagrywkę (4:6).</a:t>
            </a:r>
          </a:p>
          <a:p>
            <a:endParaRPr lang="pl-PL" sz="7200" b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pl-PL" sz="7200" b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pl-PL" sz="7200" b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pl-PL" sz="72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 drużynie B następuje zastąpienie </a:t>
            </a:r>
            <a:r>
              <a:rPr lang="pl-PL" sz="7200" b="1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libero</a:t>
            </a:r>
            <a:r>
              <a:rPr lang="pl-PL" sz="72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pl-PL" sz="7200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17 za 6</a:t>
            </a:r>
            <a:r>
              <a:rPr lang="pl-PL" sz="72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endParaRPr lang="pl-PL" sz="7200" b="1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pl-PL" sz="13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5896099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7FF15E9-E65F-EC78-D681-12C9F3A7CBB5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265471" y="235975"/>
            <a:ext cx="23862890" cy="13155560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5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PRZEBIEG MECZU: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5400" b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7200" b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72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Zagryw</a:t>
            </a:r>
            <a:r>
              <a:rPr lang="pl-PL" sz="7200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zespół A, z</a:t>
            </a:r>
            <a:r>
              <a:rPr lang="pl-PL" sz="72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dobywa punkt </a:t>
            </a:r>
            <a:br>
              <a:rPr lang="pl-PL" sz="72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pl-PL" sz="72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traci zagrywkę (5:7).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pl-PL" sz="54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br>
              <a:rPr lang="pl-PL" sz="54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pl-PL" sz="54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pl-PL" sz="72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 zespole A </a:t>
            </a:r>
            <a:r>
              <a:rPr lang="pl-PL" sz="7200" b="1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libero</a:t>
            </a:r>
            <a:r>
              <a:rPr lang="pl-PL" sz="72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nie wchodzi na boisko.</a:t>
            </a:r>
          </a:p>
          <a:p>
            <a:endParaRPr lang="pl-PL" sz="13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3494437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7FF15E9-E65F-EC78-D681-12C9F3A7CBB5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265471" y="235975"/>
            <a:ext cx="23862890" cy="13155560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5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PRZEBIEG MECZU: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5400" b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5400" b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pl-PL" sz="60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pl-PL" sz="72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Zagrywa zespół B i zdobywa punkt (5:8). </a:t>
            </a:r>
            <a:endParaRPr lang="pl-PL" sz="13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6815558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7FF15E9-E65F-EC78-D681-12C9F3A7CBB5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265471" y="235975"/>
            <a:ext cx="23862890" cy="13155560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5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PRZEBIEG MECZU: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5400" b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5400" b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72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Żółta kartka dla trenera zespołu A.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6000" b="1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5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(wybierz SANKCJA – SZTAB – DRUŻYNA </a:t>
            </a:r>
            <a:r>
              <a:rPr lang="pl-PL" sz="5400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KSG</a:t>
            </a:r>
            <a:r>
              <a:rPr lang="pl-PL" sz="5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CZŁONEK SZTABU – TRENER- TYP SANKCJI (upomnienie) – ZATWIERDŹ SANKCJA).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pl-PL" sz="54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pl-PL" sz="13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0979756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7FF15E9-E65F-EC78-D681-12C9F3A7CBB5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265471" y="235975"/>
            <a:ext cx="23862890" cy="13155560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5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PRZEBIEG MECZU: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5400" b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pl-PL" sz="54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pl-PL" sz="54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pl-PL" sz="6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 drużynie A wejście </a:t>
            </a:r>
            <a:r>
              <a:rPr lang="pl-PL" sz="6600" b="1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libero</a:t>
            </a:r>
            <a:r>
              <a:rPr lang="pl-PL" sz="6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numer 35 za numer 5.  </a:t>
            </a:r>
            <a:endParaRPr lang="pl-PL" sz="6600" b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pl-PL" sz="6600" b="1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pl-PL" sz="6600" b="1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pl-PL" sz="6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Zagrywa zespół B i zdobywa 4 punkty (5:12).</a:t>
            </a:r>
          </a:p>
          <a:p>
            <a:endParaRPr lang="pl-PL" sz="6600" b="1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pl-PL" sz="13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1923013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7FF15E9-E65F-EC78-D681-12C9F3A7CBB5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265471" y="235975"/>
            <a:ext cx="23862890" cy="13155560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5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PRZEBIEG MECZU: 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pl-PL" sz="54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pl-PL" sz="60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Czas dla zespołu A (5:12).</a:t>
            </a:r>
          </a:p>
          <a:p>
            <a:endParaRPr lang="pl-PL" sz="6000" b="1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pl-PL" sz="60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pl-PL" sz="13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sz="60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Zagrywa zespół B i psuje zagrywkę (6:12). </a:t>
            </a:r>
          </a:p>
          <a:p>
            <a:endParaRPr lang="pl-PL" sz="6000" b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pl-PL" sz="6000" b="1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pl-PL" sz="60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 zespole B następuje zmiana </a:t>
            </a:r>
            <a:r>
              <a:rPr lang="pl-PL" sz="6000" b="1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libero</a:t>
            </a:r>
            <a:r>
              <a:rPr lang="pl-PL" sz="60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l-PL" sz="6000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 za 17</a:t>
            </a:r>
            <a:r>
              <a:rPr lang="pl-PL" sz="60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endParaRPr lang="pl-PL" sz="13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3023425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7FF15E9-E65F-EC78-D681-12C9F3A7CBB5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265471" y="235975"/>
            <a:ext cx="23862890" cy="13155560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5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PRZEBIEG MECZU: 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pl-PL" sz="54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pl-PL" sz="60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Zagrywa zespół A</a:t>
            </a:r>
            <a:r>
              <a:rPr lang="pl-PL" sz="6000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 zdobywa dwa punkty. </a:t>
            </a:r>
            <a:r>
              <a:rPr lang="pl-PL" sz="60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(8:12).</a:t>
            </a:r>
          </a:p>
          <a:p>
            <a:endParaRPr lang="pl-PL" sz="6000" b="1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pl-PL" sz="6000" b="1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pl-PL" sz="6000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Czerwona kartka dla zawodniczki z numerem 4 drużyny B.</a:t>
            </a:r>
          </a:p>
          <a:p>
            <a:endParaRPr lang="pl-PL" sz="6000" b="1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pl-PL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(wybierz SANKCJA – ZAWODNIK – drużyna ATE – zawodnik z boiska z numerem 4 – TYP SANKCJI (kara) – ZATWIERDŹ SANKCJĘ) – wynik meczu 9:12.</a:t>
            </a:r>
          </a:p>
          <a:p>
            <a:endParaRPr lang="pl-PL" sz="6000" b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pl-PL" sz="6000" b="1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pl-PL" sz="60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Czas dla zespołu B (9:12).</a:t>
            </a:r>
          </a:p>
          <a:p>
            <a:endParaRPr lang="pl-PL" sz="60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pl-PL" sz="13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0105475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7FF15E9-E65F-EC78-D681-12C9F3A7CBB5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265471" y="235975"/>
            <a:ext cx="23862890" cy="13155560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5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PRZEBIEG MECZU: 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pl-PL" sz="54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pl-PL" sz="54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</a:pPr>
            <a:r>
              <a:rPr lang="pl-PL" sz="60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Zagrywa A i psuje serwis (9:13).</a:t>
            </a:r>
          </a:p>
          <a:p>
            <a:pPr lvl="0">
              <a:lnSpc>
                <a:spcPct val="107000"/>
              </a:lnSpc>
            </a:pPr>
            <a:endParaRPr lang="pl-PL" sz="6000" b="1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</a:pPr>
            <a:r>
              <a:rPr lang="pl-PL" sz="60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Zmiana w zespole B: numer 40 za numer 27. </a:t>
            </a:r>
          </a:p>
          <a:p>
            <a:pPr lvl="0">
              <a:lnSpc>
                <a:spcPct val="107000"/>
              </a:lnSpc>
            </a:pPr>
            <a:endParaRPr lang="pl-PL" sz="6000" b="1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pl-PL" sz="6000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Drużyna B z</a:t>
            </a:r>
            <a:r>
              <a:rPr lang="pl-PL" sz="60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dobywa dwa punkty i psuje zagrywkę</a:t>
            </a:r>
            <a:r>
              <a:rPr lang="pl-PL" sz="6000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(10:15).</a:t>
            </a:r>
            <a:endParaRPr lang="pl-PL" sz="6000" b="1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pl-PL" sz="13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1449249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7FF15E9-E65F-EC78-D681-12C9F3A7CBB5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265471" y="235975"/>
            <a:ext cx="23862890" cy="13155560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5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PRZEBIEG MECZU: 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pl-PL" sz="54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pl-PL" sz="66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UWAGA!!</a:t>
            </a:r>
          </a:p>
          <a:p>
            <a:endParaRPr lang="pl-PL" sz="6600" b="1" kern="100" dirty="0">
              <a:solidFill>
                <a:srgbClr val="FF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pl-PL" sz="66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Libero nie wchodzi za zawodniczkę z numerem 40 (wyłączamy sugestię X). </a:t>
            </a:r>
          </a:p>
          <a:p>
            <a:r>
              <a:rPr lang="pl-PL" sz="66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Najpierw następuje zmiana powrotna za numer 40 wchodzi 27. Następnie za 27 wchodzi </a:t>
            </a:r>
            <a:r>
              <a:rPr lang="pl-PL" sz="6600" b="1" kern="100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libero</a:t>
            </a:r>
            <a:r>
              <a:rPr lang="pl-PL" sz="66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z numerem 17 </a:t>
            </a:r>
          </a:p>
          <a:p>
            <a:endParaRPr lang="pl-PL" sz="6600" b="1" kern="100" dirty="0">
              <a:solidFill>
                <a:srgbClr val="FF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pl-PL" sz="6600" b="1" kern="100" dirty="0">
                <a:solidFill>
                  <a:schemeClr val="bg2">
                    <a:lumMod val="1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wynik meczu 10:15. </a:t>
            </a:r>
          </a:p>
          <a:p>
            <a:endParaRPr lang="pl-PL" sz="13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6134332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7FF15E9-E65F-EC78-D681-12C9F3A7CBB5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265471" y="235975"/>
            <a:ext cx="23862890" cy="1315556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5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PRZEBIEG MECZU: </a:t>
            </a:r>
          </a:p>
          <a:p>
            <a:pPr lvl="0">
              <a:lnSpc>
                <a:spcPct val="107000"/>
              </a:lnSpc>
            </a:pPr>
            <a:endParaRPr lang="pl-PL" sz="11500" b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</a:pPr>
            <a:r>
              <a:rPr lang="pl-PL" sz="5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Zagrywa zespół A i zdobywa punkt (11:15), następnie psuje zagrywkę (11:16).</a:t>
            </a:r>
            <a:endParaRPr lang="pl-PL" sz="5400" b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</a:pPr>
            <a:endParaRPr lang="pl-PL" sz="5400" b="1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pl-PL" sz="5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 zespole B następuje zmiana </a:t>
            </a:r>
            <a:r>
              <a:rPr lang="pl-PL" sz="5400" b="1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libero</a:t>
            </a:r>
            <a:r>
              <a:rPr lang="pl-PL" sz="5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6 za 17.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6000" b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5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Zespół B wygrywa kolejną akcję (11:17).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5400" b="1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5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Prośba nieuzasadniona w drużynie A (11:17).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5400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pl-PL" sz="5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(wybierz SANKCJA – DRUŻYNA – </a:t>
            </a:r>
            <a:r>
              <a:rPr lang="pl-PL" sz="5400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KSG</a:t>
            </a:r>
            <a:r>
              <a:rPr lang="pl-PL" sz="5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PROŚBA NIEUZASADNIONA – ZATWIERDŹ SANKCJĘ). </a:t>
            </a:r>
          </a:p>
          <a:p>
            <a:pPr lvl="0">
              <a:lnSpc>
                <a:spcPct val="107000"/>
              </a:lnSpc>
            </a:pPr>
            <a:endParaRPr lang="pl-PL" sz="5400" b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pl-PL" sz="54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pl-PL" sz="13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5096619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7FF15E9-E65F-EC78-D681-12C9F3A7CBB5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265471" y="235975"/>
            <a:ext cx="23862890" cy="1315556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5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PRZEBIEG MECZU: </a:t>
            </a:r>
          </a:p>
          <a:p>
            <a:br>
              <a:rPr lang="pl-PL" sz="57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pl-PL" sz="57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Upomnienie za opóźnianie gry dla zespołu A. </a:t>
            </a:r>
          </a:p>
          <a:p>
            <a:endParaRPr lang="pl-PL" b="1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0" indent="-571500">
              <a:buFontTx/>
              <a:buChar char="-"/>
            </a:pPr>
            <a:r>
              <a:rPr lang="pl-PL" sz="4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(wybierz SANKCJA – DRUŻYNA – </a:t>
            </a:r>
            <a:r>
              <a:rPr lang="pl-PL" sz="4400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KSG</a:t>
            </a:r>
            <a:r>
              <a:rPr lang="pl-PL" sz="4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UPOMNIENIE ZA OPÓŹNIANIE – ZATWIERDŹ SANKCJĘ).</a:t>
            </a:r>
          </a:p>
          <a:p>
            <a:pPr marL="571500" indent="-571500">
              <a:buFontTx/>
              <a:buChar char="-"/>
            </a:pPr>
            <a:endParaRPr lang="pl-PL" sz="4400" b="1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</a:pPr>
            <a:r>
              <a:rPr lang="pl-PL" sz="52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Zagrywa B i zdobywa 2 punkty (11:19).</a:t>
            </a:r>
          </a:p>
          <a:p>
            <a:pPr lvl="0">
              <a:lnSpc>
                <a:spcPct val="107000"/>
              </a:lnSpc>
            </a:pPr>
            <a:endParaRPr lang="pl-PL" sz="4400" b="1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</a:pPr>
            <a:r>
              <a:rPr lang="pl-PL" sz="52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Kara dla zawodniczki drużyny B z numerem 14 oraz dla zawodniczki</a:t>
            </a:r>
            <a:br>
              <a:rPr lang="pl-PL" sz="52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pl-PL" sz="52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drużyny A z numerem 4. </a:t>
            </a:r>
          </a:p>
          <a:p>
            <a:pPr lvl="0">
              <a:lnSpc>
                <a:spcPct val="107000"/>
              </a:lnSpc>
            </a:pPr>
            <a:endParaRPr lang="pl-PL" sz="4400" b="1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>
              <a:lnSpc>
                <a:spcPct val="107000"/>
              </a:lnSpc>
            </a:pPr>
            <a:r>
              <a:rPr lang="pl-PL" sz="39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UWAGA!: </a:t>
            </a:r>
          </a:p>
          <a:p>
            <a:pPr marL="457200">
              <a:lnSpc>
                <a:spcPct val="107000"/>
              </a:lnSpc>
            </a:pPr>
            <a:r>
              <a:rPr lang="pl-PL" sz="39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Zagrywa zespół B – następujące postępowanie:</a:t>
            </a:r>
          </a:p>
          <a:p>
            <a:pPr marL="457200">
              <a:lnSpc>
                <a:spcPct val="107000"/>
              </a:lnSpc>
            </a:pPr>
            <a:r>
              <a:rPr lang="pl-PL" sz="39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Wybierz SANKCJA – ZAWODNIK – DRUŻYNA </a:t>
            </a:r>
            <a:r>
              <a:rPr lang="pl-PL" sz="3900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ATE</a:t>
            </a:r>
            <a:r>
              <a:rPr lang="pl-PL" sz="39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NR 14 – KARA – ZATWIERDŹ SANKCJĘ (wynik 12:19)</a:t>
            </a:r>
          </a:p>
          <a:p>
            <a:pPr marL="457200">
              <a:lnSpc>
                <a:spcPct val="107000"/>
              </a:lnSpc>
            </a:pPr>
            <a:r>
              <a:rPr lang="pl-PL" sz="39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Następnie: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pl-PL" sz="39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Wybierz SANKCJA – ZAWODNIK – DRUŻYNA </a:t>
            </a:r>
            <a:r>
              <a:rPr lang="pl-PL" sz="3900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KSG</a:t>
            </a:r>
            <a:r>
              <a:rPr lang="pl-PL" sz="39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NR 4 – KARA – ZATWIERDŹ SANKCJĘ (wynik 12:20)</a:t>
            </a:r>
          </a:p>
          <a:p>
            <a:endParaRPr lang="pl-PL" sz="4400" b="1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pl-PL" sz="13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9674791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7FF15E9-E65F-EC78-D681-12C9F3A7CBB5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265471" y="235975"/>
            <a:ext cx="23862890" cy="1315556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5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PRZEBIEG MECZU: 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pl-PL" sz="60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pl-PL" sz="5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 zespole A </a:t>
            </a:r>
            <a:r>
              <a:rPr lang="pl-PL" sz="5400" b="1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libero</a:t>
            </a:r>
            <a:r>
              <a:rPr lang="pl-PL" sz="5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z numerem 3 za numer 17 (12:20).</a:t>
            </a:r>
          </a:p>
          <a:p>
            <a:endParaRPr lang="pl-PL" sz="5400" b="1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pl-PL" sz="5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l-PL" sz="5400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Zagrywa zespół B i traci zagrywkę (13:20).</a:t>
            </a:r>
          </a:p>
          <a:p>
            <a:endParaRPr lang="pl-PL" sz="5400" b="1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5400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Kontuzja w drużynie B i zmiana regulaminowa: numer 19 za 41.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5400" b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</a:pPr>
            <a:r>
              <a:rPr lang="pl-PL" sz="5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Zagrywa zespół A i zdobywa 7 punktów – wynik meczu 20:20.</a:t>
            </a:r>
          </a:p>
          <a:p>
            <a:pPr lvl="0">
              <a:lnSpc>
                <a:spcPct val="107000"/>
              </a:lnSpc>
            </a:pPr>
            <a:endParaRPr lang="pl-PL" sz="5400" b="1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</a:pPr>
            <a:endParaRPr lang="pl-PL" sz="5400" b="1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pl-PL" sz="5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Czas dla zespołu B (20:20).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5400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endParaRPr lang="pl-PL" sz="5400" b="1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pl-PL" sz="13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523215"/>
      </p:ext>
    </p:extLst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7FF15E9-E65F-EC78-D681-12C9F3A7CBB5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265471" y="235975"/>
            <a:ext cx="23862890" cy="13155560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5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PRZEBIEG MECZU: 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pl-PL" sz="54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pl-PL" sz="54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</a:pPr>
            <a:r>
              <a:rPr lang="pl-PL" sz="5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Zmiana </a:t>
            </a:r>
            <a:r>
              <a:rPr lang="pl-PL" sz="5400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 zespole B: numer 41 za numer 19. </a:t>
            </a:r>
          </a:p>
          <a:p>
            <a:pPr lvl="0">
              <a:lnSpc>
                <a:spcPct val="107000"/>
              </a:lnSpc>
            </a:pPr>
            <a:endParaRPr lang="pl-PL" sz="5400" b="1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</a:pPr>
            <a:r>
              <a:rPr lang="pl-PL" sz="5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Zespół A traci zagrywkę</a:t>
            </a:r>
            <a:r>
              <a:rPr lang="pl-PL" sz="5400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(20:21).</a:t>
            </a:r>
          </a:p>
          <a:p>
            <a:pPr lvl="0">
              <a:lnSpc>
                <a:spcPct val="107000"/>
              </a:lnSpc>
            </a:pPr>
            <a:endParaRPr lang="pl-PL" sz="5400" b="1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pl-PL" sz="5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Zagrywa zespół B. S1 odgwizduje błąd 8 sekund, punkt dla A (21:21).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pl-PL" sz="5400" b="1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pl-PL" sz="5400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</a:t>
            </a:r>
            <a:r>
              <a:rPr lang="pl-PL" sz="5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ibero nie wchodzi na boisko.</a:t>
            </a:r>
          </a:p>
          <a:p>
            <a:pPr lvl="0">
              <a:lnSpc>
                <a:spcPct val="107000"/>
              </a:lnSpc>
            </a:pPr>
            <a:endParaRPr lang="pl-PL" sz="5400" b="1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pl-PL" sz="13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815784"/>
      </p:ext>
    </p:extLst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7FF15E9-E65F-EC78-D681-12C9F3A7CBB5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265471" y="235975"/>
            <a:ext cx="23862890" cy="13155560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5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PRZEBIEG MECZU: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5400" b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pl-PL" sz="54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pl-PL" sz="60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Zespół A psuje zagrywkę (21:22). </a:t>
            </a:r>
          </a:p>
          <a:p>
            <a:endParaRPr lang="pl-PL" sz="13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sz="60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Zagrywa B i zdobywa 2 punkty (21:24).</a:t>
            </a:r>
          </a:p>
          <a:p>
            <a:endParaRPr lang="pl-PL" sz="13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8490573"/>
      </p:ext>
    </p:extLst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7FF15E9-E65F-EC78-D681-12C9F3A7CBB5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265471" y="235975"/>
            <a:ext cx="23862890" cy="13155560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5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PRZEBIEG MECZU: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5400" b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pl-PL" sz="54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</a:pPr>
            <a:r>
              <a:rPr lang="pl-PL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Kontuzja w drużynie B, zmiana narzucona: numer 28 za numer 41. </a:t>
            </a:r>
          </a:p>
          <a:p>
            <a:pPr lvl="0">
              <a:lnSpc>
                <a:spcPct val="107000"/>
              </a:lnSpc>
            </a:pPr>
            <a:endParaRPr lang="pl-PL" sz="4000" b="1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>
              <a:lnSpc>
                <a:spcPct val="107000"/>
              </a:lnSpc>
            </a:pPr>
            <a:r>
              <a:rPr lang="pl-PL" sz="40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POSTĘPOWANIE: ZMIANA NARZUCONA/KONTUZJA – DRUŻYNA </a:t>
            </a:r>
            <a:r>
              <a:rPr lang="pl-PL" sz="4000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ATE </a:t>
            </a:r>
            <a:r>
              <a:rPr lang="pl-PL" sz="40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ZAWODNIK NR 41 – WCHODZI ZAWODNIK NR </a:t>
            </a:r>
            <a:r>
              <a:rPr lang="pl-PL" sz="4000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28</a:t>
            </a:r>
            <a:r>
              <a:rPr lang="pl-PL" sz="40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ZATWIERDŹ KONTUZJA. </a:t>
            </a:r>
          </a:p>
          <a:p>
            <a:pPr marL="457200">
              <a:lnSpc>
                <a:spcPct val="107000"/>
              </a:lnSpc>
            </a:pPr>
            <a:endParaRPr lang="pl-PL" sz="4000" b="1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pl-PL" sz="40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PAMIĘTAJ!: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pl-PL" sz="40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Sytuację należy opisać w protokole zawodów w rubryce UWAGI po zakończonym meczu.</a:t>
            </a:r>
          </a:p>
          <a:p>
            <a:endParaRPr lang="pl-PL" sz="13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7268358"/>
      </p:ext>
    </p:extLst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7FF15E9-E65F-EC78-D681-12C9F3A7CBB5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265471" y="235975"/>
            <a:ext cx="23862890" cy="13155560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5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PRZEBIEG MECZU: 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pl-PL" sz="8800" b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</a:pPr>
            <a:r>
              <a:rPr lang="pl-PL" sz="4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Zagrywa B, psuje zagrywkę i punkt zdobywa zespół A (22:24).</a:t>
            </a:r>
          </a:p>
          <a:p>
            <a:pPr lvl="0">
              <a:lnSpc>
                <a:spcPct val="107000"/>
              </a:lnSpc>
            </a:pPr>
            <a:r>
              <a:rPr lang="pl-PL" sz="4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l-PL" sz="4400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</a:t>
            </a:r>
            <a:r>
              <a:rPr lang="pl-PL" sz="4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ibero nie wchodzi na boisko.</a:t>
            </a:r>
          </a:p>
          <a:p>
            <a:pPr lvl="0">
              <a:lnSpc>
                <a:spcPct val="107000"/>
              </a:lnSpc>
            </a:pPr>
            <a:endParaRPr lang="pl-PL" sz="4000" b="1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</a:pPr>
            <a:r>
              <a:rPr lang="pl-PL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Zagrywa A, as serwisowy – wynik meczu 23:24.</a:t>
            </a:r>
          </a:p>
          <a:p>
            <a:pPr lvl="0">
              <a:lnSpc>
                <a:spcPct val="107000"/>
              </a:lnSpc>
            </a:pPr>
            <a:endParaRPr lang="pl-PL" sz="4000" b="1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</a:pPr>
            <a:r>
              <a:rPr lang="pl-PL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Zmiana decyzji S1, punkt dla drużyny B  - </a:t>
            </a:r>
            <a:r>
              <a:rPr lang="pl-PL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wynik 22:25 kończy seta. </a:t>
            </a:r>
          </a:p>
          <a:p>
            <a:pPr lvl="0">
              <a:lnSpc>
                <a:spcPct val="107000"/>
              </a:lnSpc>
            </a:pPr>
            <a:endParaRPr lang="pl-PL" sz="4400" b="1" kern="100" dirty="0">
              <a:solidFill>
                <a:srgbClr val="FF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pl-PL" sz="44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POSTĘPOWANIE COFANIA OSTATNIEJ AKCJI! 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endParaRPr lang="pl-PL" sz="3600" b="1" kern="100" dirty="0">
              <a:solidFill>
                <a:srgbClr val="FF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pl-PL" sz="4400" b="1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pl-PL" sz="13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7628456"/>
      </p:ext>
    </p:extLst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7FF15E9-E65F-EC78-D681-12C9F3A7CBB5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265471" y="235975"/>
            <a:ext cx="23862890" cy="13155560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5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PRZEBIEG MECZU: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54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POSTĘPOWANIE COFANIA OSTATNIEJ AKCJI!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5400" b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pl-PL" sz="54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pl-PL" sz="13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Obraz 5" descr="Obraz zawierający tekst, zrzut ekranu, multimedia, oprogramowanie&#10;&#10;Opis wygenerowany automatycznie">
            <a:extLst>
              <a:ext uri="{FF2B5EF4-FFF2-40B4-BE49-F238E27FC236}">
                <a16:creationId xmlns:a16="http://schemas.microsoft.com/office/drawing/2014/main" id="{C7EDBD83-18C7-8C71-F105-007E688E62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5317" y="2646509"/>
            <a:ext cx="5372652" cy="10724358"/>
          </a:xfrm>
          <a:prstGeom prst="rect">
            <a:avLst/>
          </a:prstGeom>
        </p:spPr>
      </p:pic>
      <p:pic>
        <p:nvPicPr>
          <p:cNvPr id="8" name="Obraz 7" descr="Obraz zawierający tekst, zrzut ekranu, multimedia, System operacyjny&#10;&#10;Opis wygenerowany automatycznie">
            <a:extLst>
              <a:ext uri="{FF2B5EF4-FFF2-40B4-BE49-F238E27FC236}">
                <a16:creationId xmlns:a16="http://schemas.microsoft.com/office/drawing/2014/main" id="{F7BF062F-1CCB-27F3-7DDC-31474D564E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359" y="2646509"/>
            <a:ext cx="5650877" cy="11334962"/>
          </a:xfrm>
          <a:prstGeom prst="rect">
            <a:avLst/>
          </a:prstGeom>
        </p:spPr>
      </p:pic>
      <p:pic>
        <p:nvPicPr>
          <p:cNvPr id="10" name="Obraz 9" descr="Obraz zawierający tekst, zrzut ekranu, multimedia, oprogramowanie&#10;&#10;Opis wygenerowany automatycznie">
            <a:extLst>
              <a:ext uri="{FF2B5EF4-FFF2-40B4-BE49-F238E27FC236}">
                <a16:creationId xmlns:a16="http://schemas.microsoft.com/office/drawing/2014/main" id="{7F307542-23EB-37C7-8509-6C6FB029E7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5050" y="2646509"/>
            <a:ext cx="5500625" cy="11098800"/>
          </a:xfrm>
          <a:prstGeom prst="rect">
            <a:avLst/>
          </a:prstGeom>
        </p:spPr>
      </p:pic>
      <p:pic>
        <p:nvPicPr>
          <p:cNvPr id="12" name="Obraz 11" descr="Obraz zawierający tekst, zrzut ekranu, multimedia, System operacyjny&#10;&#10;Opis wygenerowany automatycznie">
            <a:extLst>
              <a:ext uri="{FF2B5EF4-FFF2-40B4-BE49-F238E27FC236}">
                <a16:creationId xmlns:a16="http://schemas.microsoft.com/office/drawing/2014/main" id="{BDC17361-9E48-1E29-8BE4-40D09894DD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74219" y="2617200"/>
            <a:ext cx="5646948" cy="1109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742243"/>
      </p:ext>
    </p:extLst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7FF15E9-E65F-EC78-D681-12C9F3A7CBB5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265471" y="235975"/>
            <a:ext cx="23862890" cy="13155560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5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PRZEBIEG MECZU: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5400" b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pl-PL" sz="54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pl-PL" sz="13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raz 3" descr="Obraz zawierający tekst, zrzut ekranu, oprogramowanie, multimedia&#10;&#10;Opis wygenerowany automatycznie">
            <a:extLst>
              <a:ext uri="{FF2B5EF4-FFF2-40B4-BE49-F238E27FC236}">
                <a16:creationId xmlns:a16="http://schemas.microsoft.com/office/drawing/2014/main" id="{5435323A-28BE-F8EF-D6CD-E5B3F9CF92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6911" y="1332271"/>
            <a:ext cx="6950178" cy="12147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687469"/>
      </p:ext>
    </p:extLst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7FF15E9-E65F-EC78-D681-12C9F3A7CBB5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265471" y="235975"/>
            <a:ext cx="23862890" cy="13155560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5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PRZEBIEG MECZU: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5400" b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pl-PL" sz="54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pl-PL" sz="13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raz 3" descr="Obraz zawierający tekst, zrzut ekranu, multimedia, oprogramowanie&#10;&#10;Opis wygenerowany automatycznie">
            <a:extLst>
              <a:ext uri="{FF2B5EF4-FFF2-40B4-BE49-F238E27FC236}">
                <a16:creationId xmlns:a16="http://schemas.microsoft.com/office/drawing/2014/main" id="{FE2AC427-85F3-B2B3-BD71-4F675989AB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866" y="1150374"/>
            <a:ext cx="5955598" cy="11946194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CE7D3C18-5AC5-D85A-B5E3-0CED43450426}"/>
              </a:ext>
            </a:extLst>
          </p:cNvPr>
          <p:cNvSpPr txBox="1"/>
          <p:nvPr/>
        </p:nvSpPr>
        <p:spPr>
          <a:xfrm>
            <a:off x="7720917" y="3652011"/>
            <a:ext cx="13959134" cy="74892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l-PL" sz="9600" b="1" i="0" u="none" strike="noStrike" cap="none" spc="0" normalizeH="0" baseline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SET 2: </a:t>
            </a:r>
            <a:r>
              <a:rPr kumimoji="0" lang="pl-PL" sz="9600" b="1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0:25</a:t>
            </a:r>
          </a:p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l-PL" sz="9600" b="1" i="0" u="none" strike="noStrike" cap="none" spc="0" normalizeH="0" baseline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l-PL" sz="9600" b="1" dirty="0">
                <a:solidFill>
                  <a:schemeClr val="bg2">
                    <a:lumMod val="10000"/>
                  </a:schemeClr>
                </a:solidFill>
              </a:rPr>
              <a:t>SET 3: </a:t>
            </a:r>
            <a:r>
              <a:rPr lang="pl-PL" sz="9600" b="1" dirty="0">
                <a:solidFill>
                  <a:srgbClr val="FF0000"/>
                </a:solidFill>
              </a:rPr>
              <a:t>25</a:t>
            </a:r>
            <a:r>
              <a:rPr lang="pl-PL" sz="9600" b="1" dirty="0">
                <a:solidFill>
                  <a:srgbClr val="FF0000"/>
                </a:solidFill>
                <a:sym typeface="Wingdings" panose="05000000000000000000" pitchFamily="2" charset="2"/>
              </a:rPr>
              <a:t>:0</a:t>
            </a:r>
            <a:endParaRPr lang="pl-PL" sz="9600" b="1" dirty="0">
              <a:solidFill>
                <a:srgbClr val="FF0000"/>
              </a:solidFill>
            </a:endParaRPr>
          </a:p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pl-PL" sz="9600" b="1" dirty="0">
              <a:solidFill>
                <a:schemeClr val="bg2">
                  <a:lumMod val="10000"/>
                </a:schemeClr>
              </a:solidFill>
            </a:endParaRPr>
          </a:p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l-PL" sz="9600" b="1" i="0" u="none" strike="noStrike" cap="none" spc="0" normalizeH="0" baseline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SET 4: </a:t>
            </a:r>
            <a:r>
              <a:rPr kumimoji="0" lang="pl-PL" sz="9600" b="1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25:0</a:t>
            </a:r>
            <a:endParaRPr kumimoji="0" lang="pl-PL" sz="4000" b="1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174623069"/>
      </p:ext>
    </p:extLst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7FF15E9-E65F-EC78-D681-12C9F3A7CBB5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265471" y="235975"/>
            <a:ext cx="23862890" cy="13155560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5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PRZEBIEG MECZU: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5400" b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pl-PL" sz="54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pl-PL" sz="54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pl-PL" sz="13800" b="1" dirty="0">
                <a:latin typeface="Arial" panose="020B0604020202020204" pitchFamily="34" charset="0"/>
                <a:cs typeface="Arial" panose="020B0604020202020204" pitchFamily="34" charset="0"/>
              </a:rPr>
              <a:t>TIE-BREAK </a:t>
            </a:r>
          </a:p>
        </p:txBody>
      </p:sp>
    </p:spTree>
    <p:extLst>
      <p:ext uri="{BB962C8B-B14F-4D97-AF65-F5344CB8AC3E}">
        <p14:creationId xmlns:p14="http://schemas.microsoft.com/office/powerpoint/2010/main" val="4214212483"/>
      </p:ext>
    </p:extLst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7FF15E9-E65F-EC78-D681-12C9F3A7CBB5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265471" y="235975"/>
            <a:ext cx="23862890" cy="13155560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5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PRZEBIEG MECZU: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5400" b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pl-PL" sz="54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pl-PL" sz="13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raz 3" descr="Obraz zawierający tekst, zrzut ekranu, oprogramowanie, Oprogramowanie multimedialne&#10;&#10;Opis wygenerowany automatycznie">
            <a:extLst>
              <a:ext uri="{FF2B5EF4-FFF2-40B4-BE49-F238E27FC236}">
                <a16:creationId xmlns:a16="http://schemas.microsoft.com/office/drawing/2014/main" id="{0B0A34FB-4791-55C8-E533-DDB1112F03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450" y="1607574"/>
            <a:ext cx="5945149" cy="11946194"/>
          </a:xfrm>
          <a:prstGeom prst="rect">
            <a:avLst/>
          </a:prstGeom>
        </p:spPr>
      </p:pic>
      <p:pic>
        <p:nvPicPr>
          <p:cNvPr id="6" name="Obraz 5" descr="Obraz zawierający tekst, zrzut ekranu, multimedia, oprogramowanie&#10;&#10;Opis wygenerowany automatycznie">
            <a:extLst>
              <a:ext uri="{FF2B5EF4-FFF2-40B4-BE49-F238E27FC236}">
                <a16:creationId xmlns:a16="http://schemas.microsoft.com/office/drawing/2014/main" id="{5BF16EB1-0294-21B3-B4F3-3F8FDC168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578" y="1607573"/>
            <a:ext cx="5973098" cy="11946195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3B4CDC2C-6D90-EF06-6933-608DBFC04587}"/>
              </a:ext>
            </a:extLst>
          </p:cNvPr>
          <p:cNvSpPr txBox="1"/>
          <p:nvPr/>
        </p:nvSpPr>
        <p:spPr>
          <a:xfrm>
            <a:off x="13480026" y="4656151"/>
            <a:ext cx="9851922" cy="564257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l-PL" sz="6000" b="1" i="0" u="none" strike="noStrike" cap="none" spc="0" normalizeH="0" baseline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Zwycięzca rzutu monetą: </a:t>
            </a:r>
            <a:r>
              <a:rPr kumimoji="0" lang="pl-PL" sz="6000" b="1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KSG</a:t>
            </a:r>
          </a:p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pl-PL" sz="6000" b="1" dirty="0">
              <a:solidFill>
                <a:schemeClr val="bg2">
                  <a:lumMod val="10000"/>
                </a:schemeClr>
              </a:solidFill>
            </a:endParaRPr>
          </a:p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l-PL" sz="6000" b="1" i="0" u="none" strike="noStrike" cap="none" spc="0" normalizeH="0" baseline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Drużyna serwująca: </a:t>
            </a:r>
            <a:r>
              <a:rPr kumimoji="0" lang="pl-PL" sz="6000" b="1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ATE</a:t>
            </a:r>
          </a:p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pl-PL" sz="6000" b="1" dirty="0">
              <a:solidFill>
                <a:schemeClr val="bg2">
                  <a:lumMod val="10000"/>
                </a:schemeClr>
              </a:solidFill>
            </a:endParaRPr>
          </a:p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l-PL" sz="6000" b="1" i="0" u="none" strike="noStrike" cap="none" spc="0" normalizeH="0" baseline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Lewa strona boiska: </a:t>
            </a:r>
            <a:r>
              <a:rPr kumimoji="0" lang="pl-PL" sz="6000" b="1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KSG </a:t>
            </a:r>
          </a:p>
        </p:txBody>
      </p:sp>
    </p:spTree>
    <p:extLst>
      <p:ext uri="{BB962C8B-B14F-4D97-AF65-F5344CB8AC3E}">
        <p14:creationId xmlns:p14="http://schemas.microsoft.com/office/powerpoint/2010/main" val="1922605712"/>
      </p:ext>
    </p:extLst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7FF15E9-E65F-EC78-D681-12C9F3A7CBB5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265471" y="235975"/>
            <a:ext cx="23862890" cy="13155560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5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PRZEBIEG MECZU: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5400" b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pl-PL" sz="54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pl-PL" sz="13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raz 3" descr="Obraz zawierający tekst, zrzut ekranu, multimedia, oprogramowanie&#10;&#10;Opis wygenerowany automatycznie">
            <a:extLst>
              <a:ext uri="{FF2B5EF4-FFF2-40B4-BE49-F238E27FC236}">
                <a16:creationId xmlns:a16="http://schemas.microsoft.com/office/drawing/2014/main" id="{F1B6F2ED-6AA9-88C9-53A5-6660753EB2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3987" y="1495361"/>
            <a:ext cx="6349432" cy="11840940"/>
          </a:xfrm>
          <a:prstGeom prst="rect">
            <a:avLst/>
          </a:prstGeom>
        </p:spPr>
      </p:pic>
      <p:pic>
        <p:nvPicPr>
          <p:cNvPr id="6" name="Obraz 5" descr="Obraz zawierający tekst, zrzut ekranu, multimedia, oprogramowanie&#10;&#10;Opis wygenerowany automatycznie">
            <a:extLst>
              <a:ext uri="{FF2B5EF4-FFF2-40B4-BE49-F238E27FC236}">
                <a16:creationId xmlns:a16="http://schemas.microsoft.com/office/drawing/2014/main" id="{367A09AA-CA91-43E0-E1AC-1F7B8E1645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23" y="1550596"/>
            <a:ext cx="5875277" cy="11785705"/>
          </a:xfrm>
          <a:prstGeom prst="rect">
            <a:avLst/>
          </a:prstGeom>
        </p:spPr>
      </p:pic>
      <p:pic>
        <p:nvPicPr>
          <p:cNvPr id="8" name="Obraz 7" descr="Obraz zawierający tekst, zrzut ekranu, oprogramowanie, wyświetlacz&#10;&#10;Opis wygenerowany automatycznie">
            <a:extLst>
              <a:ext uri="{FF2B5EF4-FFF2-40B4-BE49-F238E27FC236}">
                <a16:creationId xmlns:a16="http://schemas.microsoft.com/office/drawing/2014/main" id="{401C5828-EBB7-715F-7A28-8108898467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69420" y="1495361"/>
            <a:ext cx="6642940" cy="11785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672309"/>
      </p:ext>
    </p:extLst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7FF15E9-E65F-EC78-D681-12C9F3A7CBB5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265471" y="235975"/>
            <a:ext cx="23862890" cy="13155560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5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PRZEBIEG MECZU: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5400" b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pl-PL" sz="54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pl-PL" sz="13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az 4" descr="Obraz zawierający zrzut ekranu, tekst, System operacyjny, Ikona komputerowa&#10;&#10;Opis wygenerowany automatycznie">
            <a:extLst>
              <a:ext uri="{FF2B5EF4-FFF2-40B4-BE49-F238E27FC236}">
                <a16:creationId xmlns:a16="http://schemas.microsoft.com/office/drawing/2014/main" id="{48F6FA89-6F9B-31F1-7E5D-F1FAE20F6C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129" y="1611525"/>
            <a:ext cx="16075741" cy="10976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639561"/>
      </p:ext>
    </p:extLst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7FF15E9-E65F-EC78-D681-12C9F3A7CBB5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265471" y="235975"/>
            <a:ext cx="23862890" cy="13155560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5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PRZEBIEG MECZU: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5400" b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pl-PL" sz="54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pl-PL" sz="6000" b="1" dirty="0">
                <a:latin typeface="Arial" panose="020B0604020202020204" pitchFamily="34" charset="0"/>
                <a:cs typeface="Arial" panose="020B0604020202020204" pitchFamily="34" charset="0"/>
              </a:rPr>
              <a:t>W zespole A </a:t>
            </a:r>
            <a:r>
              <a:rPr lang="pl-PL" sz="6000" b="1" dirty="0" err="1">
                <a:latin typeface="Arial" panose="020B0604020202020204" pitchFamily="34" charset="0"/>
                <a:cs typeface="Arial" panose="020B0604020202020204" pitchFamily="34" charset="0"/>
              </a:rPr>
              <a:t>libero</a:t>
            </a:r>
            <a:r>
              <a:rPr lang="pl-PL" sz="6000" b="1" dirty="0">
                <a:latin typeface="Arial" panose="020B0604020202020204" pitchFamily="34" charset="0"/>
                <a:cs typeface="Arial" panose="020B0604020202020204" pitchFamily="34" charset="0"/>
              </a:rPr>
              <a:t> z numerem 3 wchodzi za zawodniczkę </a:t>
            </a:r>
            <a:br>
              <a:rPr lang="pl-PL" sz="6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6000" b="1" dirty="0">
                <a:latin typeface="Arial" panose="020B0604020202020204" pitchFamily="34" charset="0"/>
                <a:cs typeface="Arial" panose="020B0604020202020204" pitchFamily="34" charset="0"/>
              </a:rPr>
              <a:t>z numerem 17.</a:t>
            </a:r>
          </a:p>
          <a:p>
            <a:endParaRPr lang="pl-PL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l-PL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sz="6000" b="1" dirty="0">
                <a:latin typeface="Arial" panose="020B0604020202020204" pitchFamily="34" charset="0"/>
                <a:cs typeface="Arial" panose="020B0604020202020204" pitchFamily="34" charset="0"/>
              </a:rPr>
              <a:t>Zmiana w zespole B: numer 40 za numer 4 (0:0). </a:t>
            </a:r>
          </a:p>
        </p:txBody>
      </p:sp>
    </p:spTree>
    <p:extLst>
      <p:ext uri="{BB962C8B-B14F-4D97-AF65-F5344CB8AC3E}">
        <p14:creationId xmlns:p14="http://schemas.microsoft.com/office/powerpoint/2010/main" val="410805932"/>
      </p:ext>
    </p:extLst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7FF15E9-E65F-EC78-D681-12C9F3A7CBB5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265471" y="235975"/>
            <a:ext cx="23862890" cy="13155560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5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PRZEBIEG MECZU: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5400" b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pl-PL" sz="54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pl-PL" sz="6000" b="1" dirty="0">
                <a:latin typeface="Arial" panose="020B0604020202020204" pitchFamily="34" charset="0"/>
                <a:cs typeface="Arial" panose="020B0604020202020204" pitchFamily="34" charset="0"/>
              </a:rPr>
              <a:t>Zagrywa zespół B, zdobywa 3 punkty i traci zagrywkę (1:3). </a:t>
            </a:r>
            <a:br>
              <a:rPr lang="pl-PL" sz="6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l-PL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sz="6000" b="1" dirty="0">
                <a:latin typeface="Arial" panose="020B0604020202020204" pitchFamily="34" charset="0"/>
                <a:cs typeface="Arial" panose="020B0604020202020204" pitchFamily="34" charset="0"/>
              </a:rPr>
              <a:t>Libero z numerem 17 wchodzi na boisko. </a:t>
            </a:r>
          </a:p>
          <a:p>
            <a:endParaRPr lang="pl-PL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l-PL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sz="6000" b="1" dirty="0">
                <a:latin typeface="Arial" panose="020B0604020202020204" pitchFamily="34" charset="0"/>
                <a:cs typeface="Arial" panose="020B0604020202020204" pitchFamily="34" charset="0"/>
              </a:rPr>
              <a:t>Zmiana </a:t>
            </a:r>
            <a:r>
              <a:rPr lang="pl-PL" sz="6000" b="1" dirty="0" err="1">
                <a:latin typeface="Arial" panose="020B0604020202020204" pitchFamily="34" charset="0"/>
                <a:cs typeface="Arial" panose="020B0604020202020204" pitchFamily="34" charset="0"/>
              </a:rPr>
              <a:t>libero</a:t>
            </a:r>
            <a:r>
              <a:rPr lang="pl-PL" sz="6000" b="1" dirty="0">
                <a:latin typeface="Arial" panose="020B0604020202020204" pitchFamily="34" charset="0"/>
                <a:cs typeface="Arial" panose="020B0604020202020204" pitchFamily="34" charset="0"/>
              </a:rPr>
              <a:t> w zespole A: numer 35 za numer 3. </a:t>
            </a:r>
          </a:p>
        </p:txBody>
      </p:sp>
    </p:spTree>
    <p:extLst>
      <p:ext uri="{BB962C8B-B14F-4D97-AF65-F5344CB8AC3E}">
        <p14:creationId xmlns:p14="http://schemas.microsoft.com/office/powerpoint/2010/main" val="3520376495"/>
      </p:ext>
    </p:extLst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7FF15E9-E65F-EC78-D681-12C9F3A7CBB5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265471" y="235975"/>
            <a:ext cx="23862890" cy="1315556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5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PRZEBIEG MECZU: 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pl-PL" sz="54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pl-PL" sz="6600" b="1" dirty="0">
                <a:latin typeface="Arial" panose="020B0604020202020204" pitchFamily="34" charset="0"/>
                <a:cs typeface="Arial" panose="020B0604020202020204" pitchFamily="34" charset="0"/>
              </a:rPr>
              <a:t>Drużyna A zdobywa 5 punktów (6:3).</a:t>
            </a:r>
          </a:p>
          <a:p>
            <a:endParaRPr lang="pl-PL" sz="6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sz="6600" b="1" dirty="0">
                <a:latin typeface="Arial" panose="020B0604020202020204" pitchFamily="34" charset="0"/>
                <a:cs typeface="Arial" panose="020B0604020202020204" pitchFamily="34" charset="0"/>
              </a:rPr>
              <a:t>Wykluczenie trenera zespołu B. </a:t>
            </a:r>
          </a:p>
          <a:p>
            <a:endParaRPr lang="pl-PL" sz="6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sz="52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Wybierz SANKCJA – SZTAB – DRUŻYNA </a:t>
            </a:r>
            <a:r>
              <a:rPr lang="pl-PL" sz="5200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ATE</a:t>
            </a:r>
            <a:r>
              <a:rPr lang="pl-PL" sz="52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CZŁONEK SZTABU-TRENER-TYP SANKCJI (WYKLUCZENIE) – ZATWIERDŹ SANKCJĘ.</a:t>
            </a:r>
          </a:p>
          <a:p>
            <a:endParaRPr lang="pl-PL" sz="5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sz="6000" b="1" dirty="0">
                <a:latin typeface="Arial" panose="020B0604020202020204" pitchFamily="34" charset="0"/>
                <a:cs typeface="Arial" panose="020B0604020202020204" pitchFamily="34" charset="0"/>
              </a:rPr>
              <a:t>Czas dla zespołu B (6:3).</a:t>
            </a:r>
          </a:p>
          <a:p>
            <a:endParaRPr lang="pl-PL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sz="6000" b="1" dirty="0">
                <a:latin typeface="Arial" panose="020B0604020202020204" pitchFamily="34" charset="0"/>
                <a:cs typeface="Arial" panose="020B0604020202020204" pitchFamily="34" charset="0"/>
              </a:rPr>
              <a:t>Zmiana w drużynie B: numer 7 za 35 oraz 28 za 14 (6:3).</a:t>
            </a:r>
          </a:p>
          <a:p>
            <a:endParaRPr lang="pl-PL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sz="6000" b="1" dirty="0">
                <a:latin typeface="Arial" panose="020B0604020202020204" pitchFamily="34" charset="0"/>
                <a:cs typeface="Arial" panose="020B0604020202020204" pitchFamily="34" charset="0"/>
              </a:rPr>
              <a:t>Zagrywa drużyna A i zdobywa kolejne 2 punkty (8:3).</a:t>
            </a:r>
          </a:p>
          <a:p>
            <a:endParaRPr lang="pl-PL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l-PL" sz="57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sz="57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NASTĘPUJE ZMIANA STRON!</a:t>
            </a:r>
          </a:p>
          <a:p>
            <a:endParaRPr lang="pl-PL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8069938"/>
      </p:ext>
    </p:extLst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7FF15E9-E65F-EC78-D681-12C9F3A7CBB5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265471" y="235975"/>
            <a:ext cx="23862890" cy="13155560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5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PRZEBIEG MECZU: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5400" b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pl-PL" sz="5400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Drugi czas dla zespołu A (3:8).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pl-PL" sz="5400" b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pl-PL" sz="5400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Punkt dla zespołu A (4:8).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pl-PL" sz="5400" b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pl-PL" sz="5400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Zagrywa drużyna A – 5 asów serwisowych (9:8). 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pl-PL" sz="5400" b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pl-PL" sz="5400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Czas dla drużyny B (9:8).</a:t>
            </a:r>
          </a:p>
          <a:p>
            <a:endParaRPr lang="pl-PL" sz="5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5319626"/>
      </p:ext>
    </p:extLst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7FF15E9-E65F-EC78-D681-12C9F3A7CBB5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265471" y="235975"/>
            <a:ext cx="23862890" cy="13155560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5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PRZEBIEG MECZU: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5400" b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pl-PL" sz="5400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 przerwie punkt dla zespołu B (9:9). 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pl-PL" sz="5400" b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pl-PL" sz="5400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Czerwona kartka dla zawodniczki zespołu A z numerem 28.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pl-PL" sz="5400" b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5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Wybierz SANKCJA – ZAWODNIK – DRUŻYNA </a:t>
            </a:r>
            <a:r>
              <a:rPr lang="pl-PL" sz="5400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ATE</a:t>
            </a:r>
            <a:r>
              <a:rPr lang="pl-PL" sz="5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NR 28 – KARA – ZATWIERDŹ SANKCJĘ (wynik 9:10).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pl-PL" sz="5400" b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pl-PL" sz="13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533907"/>
      </p:ext>
    </p:extLst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7FF15E9-E65F-EC78-D681-12C9F3A7CBB5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265471" y="235975"/>
            <a:ext cx="23862890" cy="13155560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5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PRZEBIEG MECZU: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5400" b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pl-PL" sz="5400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 zespole A zmiany powrotne: 35 za 7 oraz 14 za 28.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pl-PL" sz="5400" b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pl-PL" sz="5400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Zespół B zdobywa punkty potrzebne do wygrania spotkania (9:15).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pl-PL" sz="5400" b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pl-PL" sz="5400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ZAKOŃCZ SET </a:t>
            </a:r>
          </a:p>
          <a:p>
            <a:endParaRPr lang="pl-PL" sz="13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3925870"/>
      </p:ext>
    </p:extLst>
  </p:cSld>
  <p:clrMapOvr>
    <a:masterClrMapping/>
  </p:clrMapOvr>
  <p:transition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7FF15E9-E65F-EC78-D681-12C9F3A7CBB5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265471" y="235975"/>
            <a:ext cx="23862890" cy="1315556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5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PRZEBIEG MECZU: 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pl-PL" sz="54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>
              <a:lnSpc>
                <a:spcPct val="107000"/>
              </a:lnSpc>
            </a:pPr>
            <a:r>
              <a:rPr lang="pl-PL" sz="3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WYPEŁNIJ DANE CZŁONKÓW ZESPOŁÓW – ZBIERZ PODPISY KAPITANÓW.</a:t>
            </a:r>
          </a:p>
          <a:p>
            <a:pPr marL="457200">
              <a:lnSpc>
                <a:spcPct val="107000"/>
              </a:lnSpc>
            </a:pPr>
            <a:endParaRPr lang="pl-PL" sz="3600" b="1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>
              <a:lnSpc>
                <a:spcPct val="107000"/>
              </a:lnSpc>
            </a:pPr>
            <a:r>
              <a:rPr lang="pl-PL" sz="3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DODAJ INFORMACJE DODATKOWE – ILOŚĆ WIDZÓW, MOŻESZ WYBRAĆ ZAWODNIKA MVP</a:t>
            </a:r>
          </a:p>
          <a:p>
            <a:pPr marL="457200">
              <a:lnSpc>
                <a:spcPct val="107000"/>
              </a:lnSpc>
            </a:pPr>
            <a:endParaRPr lang="pl-PL" sz="3600" b="1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>
              <a:lnSpc>
                <a:spcPct val="107000"/>
              </a:lnSpc>
            </a:pPr>
            <a:r>
              <a:rPr lang="pl-PL" sz="3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 MIEJSCU UWAGI WPISZ OPIEKĘ MEDYCZNĄ I KONTUZJĘ ZAWODNIKA:</a:t>
            </a:r>
          </a:p>
          <a:p>
            <a:pPr marL="457200">
              <a:lnSpc>
                <a:spcPct val="107000"/>
              </a:lnSpc>
            </a:pPr>
            <a:r>
              <a:rPr lang="pl-PL" sz="3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pl-PL" sz="36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Opieka medyczna – </a:t>
            </a:r>
            <a:r>
              <a:rPr lang="pl-PL" sz="3600" b="1" kern="100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Ratownik medyczny Arkadiusz Glukoza</a:t>
            </a:r>
            <a:r>
              <a:rPr lang="pl-PL" sz="36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numer uprawnień 111/222/3</a:t>
            </a:r>
          </a:p>
          <a:p>
            <a:pPr marL="457200">
              <a:lnSpc>
                <a:spcPct val="107000"/>
              </a:lnSpc>
            </a:pPr>
            <a:r>
              <a:rPr lang="pl-PL" sz="36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 secie 1 przy stanie 24:21, zawodniczka drużyny B z numerem </a:t>
            </a:r>
            <a:r>
              <a:rPr lang="pl-PL" sz="3600" b="1" kern="100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41 (Zofia Witkowska)</a:t>
            </a:r>
            <a:r>
              <a:rPr lang="pl-PL" sz="36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uległa kontuzji barku. Została przeprowadzona zmiana narzucona – na boisku pojawiła się zawodniczka z numerem </a:t>
            </a:r>
            <a:r>
              <a:rPr lang="pl-PL" sz="3600" b="1" kern="100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28 (</a:t>
            </a:r>
            <a:r>
              <a:rPr lang="pl-PL" sz="3600" b="1" kern="100" dirty="0" err="1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Pietruszkiewicz</a:t>
            </a:r>
            <a:r>
              <a:rPr lang="pl-PL" sz="3600" b="1" kern="100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Natalia)</a:t>
            </a:r>
            <a:r>
              <a:rPr lang="pl-PL" sz="36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457200">
              <a:lnSpc>
                <a:spcPct val="107000"/>
              </a:lnSpc>
            </a:pPr>
            <a:endParaRPr lang="pl-PL" sz="3600" b="1" kern="100" dirty="0">
              <a:solidFill>
                <a:srgbClr val="FF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>
              <a:lnSpc>
                <a:spcPct val="107000"/>
              </a:lnSpc>
            </a:pPr>
            <a:r>
              <a:rPr lang="pl-PL" sz="3600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PODPISZ PROTOKÓŁ I ZBIERZ PODPISY SĘDZIÓW </a:t>
            </a:r>
            <a:endParaRPr lang="pl-PL" sz="3600" b="1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>
              <a:lnSpc>
                <a:spcPct val="107000"/>
              </a:lnSpc>
            </a:pPr>
            <a:r>
              <a:rPr lang="pl-PL" sz="3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marL="457200">
              <a:lnSpc>
                <a:spcPct val="107000"/>
              </a:lnSpc>
            </a:pPr>
            <a:r>
              <a:rPr lang="pl-PL" sz="3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ZAKOŃCZ MECZ – potwierdź zakończ mecz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pl-PL" sz="3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WYŚLIJ RAPORTY. </a:t>
            </a:r>
          </a:p>
          <a:p>
            <a:endParaRPr lang="pl-PL" sz="13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1479987"/>
      </p:ext>
    </p:extLst>
  </p:cSld>
  <p:clrMapOvr>
    <a:masterClrMapping/>
  </p:clrMapOvr>
  <p:transition spd="med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7FF15E9-E65F-EC78-D681-12C9F3A7CBB5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265471" y="235975"/>
            <a:ext cx="23862890" cy="13155560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5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PRZEBIEG MECZU: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5400" b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pl-PL" sz="54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pl-PL" sz="13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raz 3" descr="Obraz zawierający tekst, zrzut ekranu, System operacyjny, oprogramowanie&#10;&#10;Opis wygenerowany automatycznie">
            <a:extLst>
              <a:ext uri="{FF2B5EF4-FFF2-40B4-BE49-F238E27FC236}">
                <a16:creationId xmlns:a16="http://schemas.microsoft.com/office/drawing/2014/main" id="{74BAD206-9D0C-4409-F847-36AE4FEA2F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1" y="1936955"/>
            <a:ext cx="7214419" cy="10879394"/>
          </a:xfrm>
          <a:prstGeom prst="rect">
            <a:avLst/>
          </a:prstGeom>
        </p:spPr>
      </p:pic>
      <p:pic>
        <p:nvPicPr>
          <p:cNvPr id="6" name="Obraz 5" descr="Obraz zawierający tekst, zrzut ekranu, multimedia, oprogramowanie&#10;&#10;Opis wygenerowany automatycznie">
            <a:extLst>
              <a:ext uri="{FF2B5EF4-FFF2-40B4-BE49-F238E27FC236}">
                <a16:creationId xmlns:a16="http://schemas.microsoft.com/office/drawing/2014/main" id="{05879F33-7420-E1EA-A644-A198CE1FB6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8201" y="1936954"/>
            <a:ext cx="7214419" cy="11204901"/>
          </a:xfrm>
          <a:prstGeom prst="rect">
            <a:avLst/>
          </a:prstGeom>
        </p:spPr>
      </p:pic>
      <p:pic>
        <p:nvPicPr>
          <p:cNvPr id="8" name="Obraz 7" descr="Obraz zawierający tekst, zrzut ekranu, oprogramowanie, Ikona komputerowa&#10;&#10;Opis wygenerowany automatycznie">
            <a:extLst>
              <a:ext uri="{FF2B5EF4-FFF2-40B4-BE49-F238E27FC236}">
                <a16:creationId xmlns:a16="http://schemas.microsoft.com/office/drawing/2014/main" id="{37441E72-3DE8-A17D-1F52-003FCDB449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46320" y="1936954"/>
            <a:ext cx="6998340" cy="11204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99365"/>
      </p:ext>
    </p:extLst>
  </p:cSld>
  <p:clrMapOvr>
    <a:masterClrMapping/>
  </p:clrMapOvr>
  <p:transition spd="med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7FF15E9-E65F-EC78-D681-12C9F3A7CBB5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265471" y="235975"/>
            <a:ext cx="23862890" cy="13155560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5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PRZEBIEG MECZU: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5400" b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pl-PL" sz="54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pl-PL" sz="13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raz 3" descr="Obraz zawierający tekst, zrzut ekranu, oprogramowanie, multimedia&#10;&#10;Opis wygenerowany automatycznie">
            <a:extLst>
              <a:ext uri="{FF2B5EF4-FFF2-40B4-BE49-F238E27FC236}">
                <a16:creationId xmlns:a16="http://schemas.microsoft.com/office/drawing/2014/main" id="{E8BE1E3D-0B4F-827D-3101-D51A895D5C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116" y="1981200"/>
            <a:ext cx="6735779" cy="10879394"/>
          </a:xfrm>
          <a:prstGeom prst="rect">
            <a:avLst/>
          </a:prstGeom>
        </p:spPr>
      </p:pic>
      <p:pic>
        <p:nvPicPr>
          <p:cNvPr id="6" name="Obraz 5" descr="Obraz zawierający tekst, zrzut ekranu, oprogramowanie, Ikona komputerowa&#10;&#10;Opis wygenerowany automatycznie">
            <a:extLst>
              <a:ext uri="{FF2B5EF4-FFF2-40B4-BE49-F238E27FC236}">
                <a16:creationId xmlns:a16="http://schemas.microsoft.com/office/drawing/2014/main" id="{6F632861-8050-BB78-BC93-ACB9EA1834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1861" y="1981200"/>
            <a:ext cx="6735779" cy="10879393"/>
          </a:xfrm>
          <a:prstGeom prst="rect">
            <a:avLst/>
          </a:prstGeom>
        </p:spPr>
      </p:pic>
      <p:pic>
        <p:nvPicPr>
          <p:cNvPr id="8" name="Obraz 7" descr="Obraz zawierający tekst, elektronika, zrzut ekranu, oprogramowanie&#10;&#10;Opis wygenerowany automatycznie">
            <a:extLst>
              <a:ext uri="{FF2B5EF4-FFF2-40B4-BE49-F238E27FC236}">
                <a16:creationId xmlns:a16="http://schemas.microsoft.com/office/drawing/2014/main" id="{C91A0515-A4CA-DECD-7545-339FA1712B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01660" y="1981200"/>
            <a:ext cx="6477771" cy="10831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49261"/>
      </p:ext>
    </p:extLst>
  </p:cSld>
  <p:clrMapOvr>
    <a:masterClrMapping/>
  </p:clrMapOvr>
  <p:transition spd="med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7FF15E9-E65F-EC78-D681-12C9F3A7CBB5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265471" y="235975"/>
            <a:ext cx="23862890" cy="13155560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5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PRZEBIEG MECZU: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5400" b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pl-PL" sz="54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pl-PL" sz="13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raz 3" descr="Obraz zawierający tekst, zrzut ekranu, oprogramowanie, multimedia&#10;&#10;Opis wygenerowany automatycznie">
            <a:extLst>
              <a:ext uri="{FF2B5EF4-FFF2-40B4-BE49-F238E27FC236}">
                <a16:creationId xmlns:a16="http://schemas.microsoft.com/office/drawing/2014/main" id="{77BEB94A-D58E-81AA-3E8E-B217E9295B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403" y="1936955"/>
            <a:ext cx="5305425" cy="9753600"/>
          </a:xfrm>
          <a:prstGeom prst="rect">
            <a:avLst/>
          </a:prstGeom>
        </p:spPr>
      </p:pic>
      <p:pic>
        <p:nvPicPr>
          <p:cNvPr id="6" name="Obraz 5" descr="Obraz zawierający tekst, zrzut ekranu, oprogramowanie, multimedia&#10;&#10;Opis wygenerowany automatycznie">
            <a:extLst>
              <a:ext uri="{FF2B5EF4-FFF2-40B4-BE49-F238E27FC236}">
                <a16:creationId xmlns:a16="http://schemas.microsoft.com/office/drawing/2014/main" id="{BEE155B6-0C6D-05C3-83D5-F37A9BC540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0760" y="1936955"/>
            <a:ext cx="4876800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417899"/>
      </p:ext>
    </p:extLst>
  </p:cSld>
  <p:clrMapOvr>
    <a:masterClrMapping/>
  </p:clrMapOvr>
  <p:transition spd="med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DE5AB82-11E8-A0FC-A062-96A6E856E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50722"/>
            <a:ext cx="10156723" cy="5928852"/>
          </a:xfrm>
        </p:spPr>
        <p:txBody>
          <a:bodyPr>
            <a:noAutofit/>
          </a:bodyPr>
          <a:lstStyle/>
          <a:p>
            <a:r>
              <a:rPr lang="pl-PL" sz="7200" b="1" dirty="0"/>
              <a:t>Dziękujemy za uwagę </a:t>
            </a:r>
            <a:br>
              <a:rPr lang="pl-PL" sz="7200" b="1" dirty="0"/>
            </a:br>
            <a:r>
              <a:rPr lang="pl-PL" sz="7200" b="1" dirty="0"/>
              <a:t>i życzymy powodzenia w protokołowaniu!</a:t>
            </a:r>
            <a:r>
              <a:rPr lang="pl-PL" sz="7200" b="1" dirty="0">
                <a:sym typeface="Wingdings" panose="05000000000000000000" pitchFamily="2" charset="2"/>
              </a:rPr>
              <a:t> </a:t>
            </a:r>
            <a:br>
              <a:rPr lang="pl-PL" sz="6600" dirty="0">
                <a:sym typeface="Wingdings" panose="05000000000000000000" pitchFamily="2" charset="2"/>
              </a:rPr>
            </a:br>
            <a:br>
              <a:rPr lang="pl-PL" sz="6600" dirty="0">
                <a:sym typeface="Wingdings" panose="05000000000000000000" pitchFamily="2" charset="2"/>
              </a:rPr>
            </a:br>
            <a:r>
              <a:rPr lang="pl-PL" sz="9600" b="1" dirty="0">
                <a:sym typeface="Wingdings" panose="05000000000000000000" pitchFamily="2" charset="2"/>
              </a:rPr>
              <a:t>Basia i Arek </a:t>
            </a:r>
            <a:endParaRPr lang="pl-PL" sz="6600" b="1" dirty="0"/>
          </a:p>
        </p:txBody>
      </p:sp>
      <p:pic>
        <p:nvPicPr>
          <p:cNvPr id="5" name="Obraz 4" descr="Obraz zawierający tekst, ubrania, obuwie, osoba&#10;&#10;Opis wygenerowany automatycznie">
            <a:extLst>
              <a:ext uri="{FF2B5EF4-FFF2-40B4-BE49-F238E27FC236}">
                <a16:creationId xmlns:a16="http://schemas.microsoft.com/office/drawing/2014/main" id="{4012D623-2F51-CAA8-32D3-756A04571D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6723" y="2654709"/>
            <a:ext cx="13345565" cy="10648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69348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30_BasicColor">
  <a:themeElements>
    <a:clrScheme name="30_BasicColor">
      <a:dk1>
        <a:srgbClr val="5E5E5E"/>
      </a:dk1>
      <a:lt1>
        <a:srgbClr val="003462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30_BasicColor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30_BasicCol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30_BasicColor">
  <a:themeElements>
    <a:clrScheme name="30_BasicColor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30_BasicColor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30_BasicCol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1309</TotalTime>
  <Words>1510</Words>
  <Application>Microsoft Office PowerPoint</Application>
  <PresentationFormat>Niestandardowy</PresentationFormat>
  <Paragraphs>325</Paragraphs>
  <Slides>56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56</vt:i4>
      </vt:variant>
    </vt:vector>
  </HeadingPairs>
  <TitlesOfParts>
    <vt:vector size="63" baseType="lpstr">
      <vt:lpstr>Arial</vt:lpstr>
      <vt:lpstr>Calibri</vt:lpstr>
      <vt:lpstr>Calibri Light</vt:lpstr>
      <vt:lpstr>Helvetica Neue</vt:lpstr>
      <vt:lpstr>Helvetica Neue Medium</vt:lpstr>
      <vt:lpstr>Wingdings</vt:lpstr>
      <vt:lpstr>30_BasicColor</vt:lpstr>
      <vt:lpstr>Mecz testowy  </vt:lpstr>
      <vt:lpstr>Wykonaj synchronizację:  Login: vs_test2324 Hasło: vsreferee Wybierz Ligę: Test VS Score 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Dziękujemy za uwagę  i życzymy powodzenia w protokołowaniu!   Basia i Arek 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cp:lastModifiedBy>Msoffice7338</cp:lastModifiedBy>
  <cp:revision>168</cp:revision>
  <dcterms:modified xsi:type="dcterms:W3CDTF">2024-09-20T06:49:19Z</dcterms:modified>
</cp:coreProperties>
</file>